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4"/>
    <p:sldMasterId id="2147483705" r:id="rId5"/>
    <p:sldMasterId id="214748370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y="5143500" cx="9144000"/>
  <p:notesSz cx="6858000" cy="9144000"/>
  <p:embeddedFontLst>
    <p:embeddedFont>
      <p:font typeface="Raleway"/>
      <p:regular r:id="rId36"/>
      <p:bold r:id="rId37"/>
      <p:italic r:id="rId38"/>
      <p:boldItalic r:id="rId39"/>
    </p:embeddedFont>
    <p:embeddedFont>
      <p:font typeface="Roboto Thin"/>
      <p:regular r:id="rId40"/>
      <p:bold r:id="rId41"/>
      <p:italic r:id="rId42"/>
      <p:boldItalic r:id="rId43"/>
    </p:embeddedFont>
    <p:embeddedFont>
      <p:font typeface="Roboto Black"/>
      <p:bold r:id="rId44"/>
      <p:boldItalic r:id="rId45"/>
    </p:embeddedFont>
    <p:embeddedFont>
      <p:font typeface="Roboto"/>
      <p:regular r:id="rId46"/>
      <p:bold r:id="rId47"/>
      <p:italic r:id="rId48"/>
      <p:boldItalic r:id="rId49"/>
    </p:embeddedFont>
    <p:embeddedFont>
      <p:font typeface="Poppins"/>
      <p:regular r:id="rId50"/>
      <p:bold r:id="rId51"/>
      <p:italic r:id="rId52"/>
      <p:boldItalic r:id="rId53"/>
    </p:embeddedFont>
    <p:embeddedFont>
      <p:font typeface="Roboto Light"/>
      <p:regular r:id="rId54"/>
      <p:bold r:id="rId55"/>
      <p:italic r:id="rId56"/>
      <p:boldItalic r:id="rId57"/>
    </p:embeddedFont>
    <p:embeddedFont>
      <p:font typeface="Helvetica Neue"/>
      <p:regular r:id="rId58"/>
      <p:bold r:id="rId59"/>
      <p:italic r:id="rId60"/>
      <p:boldItalic r:id="rId61"/>
    </p:embeddedFont>
    <p:embeddedFont>
      <p:font typeface="Chivo"/>
      <p:regular r:id="rId62"/>
      <p:bold r:id="rId63"/>
      <p:italic r:id="rId64"/>
      <p:boldItalic r:id="rId65"/>
    </p:embeddedFont>
    <p:embeddedFont>
      <p:font typeface="Poppins ExtraBold"/>
      <p:bold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0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Thin-regular.fntdata"/><Relationship Id="rId42" Type="http://schemas.openxmlformats.org/officeDocument/2006/relationships/font" Target="fonts/RobotoThin-italic.fntdata"/><Relationship Id="rId41" Type="http://schemas.openxmlformats.org/officeDocument/2006/relationships/font" Target="fonts/RobotoThin-bold.fntdata"/><Relationship Id="rId44" Type="http://schemas.openxmlformats.org/officeDocument/2006/relationships/font" Target="fonts/RobotoBlack-bold.fntdata"/><Relationship Id="rId43" Type="http://schemas.openxmlformats.org/officeDocument/2006/relationships/font" Target="fonts/RobotoThin-boldItalic.fntdata"/><Relationship Id="rId46" Type="http://schemas.openxmlformats.org/officeDocument/2006/relationships/font" Target="fonts/Roboto-regular.fntdata"/><Relationship Id="rId45" Type="http://schemas.openxmlformats.org/officeDocument/2006/relationships/font" Target="fonts/RobotoBlack-boldItalic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Roboto-italic.fntdata"/><Relationship Id="rId47" Type="http://schemas.openxmlformats.org/officeDocument/2006/relationships/font" Target="fonts/Roboto-bold.fntdata"/><Relationship Id="rId49" Type="http://schemas.openxmlformats.org/officeDocument/2006/relationships/font" Target="fonts/Roboto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font" Target="fonts/Raleway-bold.fntdata"/><Relationship Id="rId36" Type="http://schemas.openxmlformats.org/officeDocument/2006/relationships/font" Target="fonts/Raleway-regular.fntdata"/><Relationship Id="rId39" Type="http://schemas.openxmlformats.org/officeDocument/2006/relationships/font" Target="fonts/Raleway-boldItalic.fntdata"/><Relationship Id="rId38" Type="http://schemas.openxmlformats.org/officeDocument/2006/relationships/font" Target="fonts/Raleway-italic.fntdata"/><Relationship Id="rId62" Type="http://schemas.openxmlformats.org/officeDocument/2006/relationships/font" Target="fonts/Chivo-regular.fntdata"/><Relationship Id="rId61" Type="http://schemas.openxmlformats.org/officeDocument/2006/relationships/font" Target="fonts/HelveticaNeue-boldItalic.fntdata"/><Relationship Id="rId20" Type="http://schemas.openxmlformats.org/officeDocument/2006/relationships/slide" Target="slides/slide13.xml"/><Relationship Id="rId64" Type="http://schemas.openxmlformats.org/officeDocument/2006/relationships/font" Target="fonts/Chivo-italic.fntdata"/><Relationship Id="rId63" Type="http://schemas.openxmlformats.org/officeDocument/2006/relationships/font" Target="fonts/Chivo-bold.fntdata"/><Relationship Id="rId22" Type="http://schemas.openxmlformats.org/officeDocument/2006/relationships/slide" Target="slides/slide15.xml"/><Relationship Id="rId66" Type="http://schemas.openxmlformats.org/officeDocument/2006/relationships/font" Target="fonts/PoppinsExtraBold-bold.fntdata"/><Relationship Id="rId21" Type="http://schemas.openxmlformats.org/officeDocument/2006/relationships/slide" Target="slides/slide14.xml"/><Relationship Id="rId65" Type="http://schemas.openxmlformats.org/officeDocument/2006/relationships/font" Target="fonts/Chivo-boldItalic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7" Type="http://schemas.openxmlformats.org/officeDocument/2006/relationships/font" Target="fonts/PoppinsExtraBold-boldItalic.fntdata"/><Relationship Id="rId60" Type="http://schemas.openxmlformats.org/officeDocument/2006/relationships/font" Target="fonts/HelveticaNeue-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Poppins-bold.fntdata"/><Relationship Id="rId50" Type="http://schemas.openxmlformats.org/officeDocument/2006/relationships/font" Target="fonts/Poppins-regular.fntdata"/><Relationship Id="rId53" Type="http://schemas.openxmlformats.org/officeDocument/2006/relationships/font" Target="fonts/Poppins-boldItalic.fntdata"/><Relationship Id="rId52" Type="http://schemas.openxmlformats.org/officeDocument/2006/relationships/font" Target="fonts/Poppins-italic.fntdata"/><Relationship Id="rId11" Type="http://schemas.openxmlformats.org/officeDocument/2006/relationships/slide" Target="slides/slide4.xml"/><Relationship Id="rId55" Type="http://schemas.openxmlformats.org/officeDocument/2006/relationships/font" Target="fonts/RobotoLight-bold.fntdata"/><Relationship Id="rId10" Type="http://schemas.openxmlformats.org/officeDocument/2006/relationships/slide" Target="slides/slide3.xml"/><Relationship Id="rId54" Type="http://schemas.openxmlformats.org/officeDocument/2006/relationships/font" Target="fonts/RobotoLight-regular.fntdata"/><Relationship Id="rId13" Type="http://schemas.openxmlformats.org/officeDocument/2006/relationships/slide" Target="slides/slide6.xml"/><Relationship Id="rId57" Type="http://schemas.openxmlformats.org/officeDocument/2006/relationships/font" Target="fonts/RobotoLight-boldItalic.fntdata"/><Relationship Id="rId12" Type="http://schemas.openxmlformats.org/officeDocument/2006/relationships/slide" Target="slides/slide5.xml"/><Relationship Id="rId56" Type="http://schemas.openxmlformats.org/officeDocument/2006/relationships/font" Target="fonts/RobotoLight-italic.fntdata"/><Relationship Id="rId15" Type="http://schemas.openxmlformats.org/officeDocument/2006/relationships/slide" Target="slides/slide8.xml"/><Relationship Id="rId59" Type="http://schemas.openxmlformats.org/officeDocument/2006/relationships/font" Target="fonts/HelveticaNeue-bold.fntdata"/><Relationship Id="rId14" Type="http://schemas.openxmlformats.org/officeDocument/2006/relationships/slide" Target="slides/slide7.xml"/><Relationship Id="rId58" Type="http://schemas.openxmlformats.org/officeDocument/2006/relationships/font" Target="fonts/HelveticaNeue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33e624df1_0_1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200" name="Google Shape;200;g2933e624df1_0_1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933e624df1_0_45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2933e624df1_0_45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978d2c1899_18_841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978d2c1899_18_841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933e624df1_0_641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2933e624df1_0_641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1104d807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1104d807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1104d8079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1104d8079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1104d8079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1104d8079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1dae45139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1dae45139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1f1f38fd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1f1f38fd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1f1f38fdc8_0_898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31f1f38fdc8_0_898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1f1f38fdc8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g31f1f38fdc8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/>
              <a:t>WHY fair use limit is needed</a:t>
            </a:r>
            <a:r>
              <a:rPr lang="en"/>
              <a:t>: otherwise impossible to stop users from sharing subscription with </a:t>
            </a:r>
            <a:r>
              <a:rPr i="1" lang="en"/>
              <a:t>unlimited</a:t>
            </a:r>
            <a:r>
              <a:rPr lang="en"/>
              <a:t> others, free riding on the system (and abusing/depleting its resources)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Ticketbook issuance: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Initial issuance of </a:t>
            </a:r>
            <a:r>
              <a:rPr b="1" lang="en"/>
              <a:t>one</a:t>
            </a:r>
            <a:r>
              <a:rPr lang="en"/>
              <a:t> ticketbook of each type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When running out of tickets of a type: request new ticketbook of that type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31f1f38fdc8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1f1f38fdc8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g31f1f38fdc8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None/>
            </a:pPr>
            <a:r>
              <a:rPr lang="en">
                <a:solidFill>
                  <a:schemeClr val="accent5"/>
                </a:solidFill>
              </a:rPr>
              <a:t>QQ: confirm values of G</a:t>
            </a:r>
            <a:r>
              <a:rPr baseline="-25000" lang="en">
                <a:solidFill>
                  <a:schemeClr val="accent5"/>
                </a:solidFill>
              </a:rPr>
              <a:t>mx</a:t>
            </a:r>
            <a:r>
              <a:rPr lang="en">
                <a:solidFill>
                  <a:schemeClr val="accent5"/>
                </a:solidFill>
              </a:rPr>
              <a:t> , G</a:t>
            </a:r>
            <a:r>
              <a:rPr baseline="-25000" lang="en">
                <a:solidFill>
                  <a:schemeClr val="accent5"/>
                </a:solidFill>
              </a:rPr>
              <a:t>me</a:t>
            </a:r>
            <a:r>
              <a:rPr lang="en">
                <a:solidFill>
                  <a:schemeClr val="accent5"/>
                </a:solidFill>
              </a:rPr>
              <a:t> , G</a:t>
            </a:r>
            <a:r>
              <a:rPr baseline="-25000" lang="en">
                <a:solidFill>
                  <a:schemeClr val="accent5"/>
                </a:solidFill>
              </a:rPr>
              <a:t>v</a:t>
            </a:r>
            <a:r>
              <a:rPr lang="en">
                <a:solidFill>
                  <a:schemeClr val="accent5"/>
                </a:solidFill>
              </a:rPr>
              <a:t> being implemented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Ticketbook issuance: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Initial issuance of </a:t>
            </a:r>
            <a:r>
              <a:rPr b="1" lang="en"/>
              <a:t>one</a:t>
            </a:r>
            <a:r>
              <a:rPr lang="en"/>
              <a:t> ticketbook of each type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When running out of tickets of a type: request new ticketbook of that type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403" name="Google Shape;403;g31f1f38fdc8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1f1f38fdc8_0_3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g31f1f38fdc8_0_3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“security’ in the sense of ”service integrity”</a:t>
            </a:r>
            <a:endParaRPr/>
          </a:p>
        </p:txBody>
      </p:sp>
      <p:sp>
        <p:nvSpPr>
          <p:cNvPr id="469" name="Google Shape;469;g31f1f38fdc8_0_3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1f1f38fdc8_0_4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31f1f38fdc8_0_4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1f1f38fdc8_0_5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g31f1f38fdc8_0_5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g31f1f38fdc8_0_5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1f1f38fdc8_0_5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g31f1f38fdc8_0_5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1f1f38fdc8_0_6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8" name="Google Shape;648;g31f1f38fdc8_0_6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Unobservability (Poisson + cover traffic)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Latency: propagation, mixing, processing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Reordering: exponential distribution, TUNEABLE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SURBS: created by client, empty boxes</a:t>
            </a:r>
            <a:endParaRPr/>
          </a:p>
        </p:txBody>
      </p:sp>
      <p:sp>
        <p:nvSpPr>
          <p:cNvPr id="649" name="Google Shape;649;g31f1f38fdc8_0_6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1f1f38fdc8_0_6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g31f1f38fdc8_0_6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g31f1f38fdc8_0_6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1f1f38fdc8_0_1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31f1f38fdc8_0_1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1f1f38fdc8_0_7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6" name="Google Shape;776;g31f1f38fdc8_0_7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Biggest risk to privacy of clients: adversaries running nodes:  in Tor, permissioned system (Directory Authorities), for us, best defence is an engaged community of operators such that it is not so easy/fast/cheap for an afversary to becomea large part of network.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Tension between ease of growth and vulnerability to adversaries running nodes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b2b: they may want to have “semi-trusted” operators rather than random people from the internet</a:t>
            </a:r>
            <a:endParaRPr/>
          </a:p>
        </p:txBody>
      </p:sp>
      <p:sp>
        <p:nvSpPr>
          <p:cNvPr id="777" name="Google Shape;777;g31f1f38fdc8_0_7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1f1f38fdc8_0_123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g31f1f38fdc8_0_123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1f1f38fdc8_0_81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g31f1f38fdc8_0_81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31dae45139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31dae45139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31f1f38fdc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31f1f38fdc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1f1f38fdc8_0_136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g31f1f38fdc8_0_136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1f1f38fdc8_0_1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31f1f38fdc8_0_1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1f1f38fdc8_0_1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31f1f38fdc8_0_1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31f1f38fdc8_0_906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g31f1f38fdc8_0_906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Relationship Id="rId3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jpg"/><Relationship Id="rId3" Type="http://schemas.openxmlformats.org/officeDocument/2006/relationships/image" Target="../media/image8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24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Relationship Id="rId3" Type="http://schemas.openxmlformats.org/officeDocument/2006/relationships/image" Target="../media/image16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Relationship Id="rId3" Type="http://schemas.openxmlformats.org/officeDocument/2006/relationships/image" Target="../media/image28.jpg"/><Relationship Id="rId4" Type="http://schemas.openxmlformats.org/officeDocument/2006/relationships/image" Target="../media/image18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jp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jp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0.jp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6.jp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4.jp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5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1.jp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7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9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97087" y="0"/>
            <a:ext cx="2492828" cy="5143500"/>
          </a:xfrm>
          <a:custGeom>
            <a:rect b="b" l="l" r="r" t="t"/>
            <a:pathLst>
              <a:path extrusionOk="0" h="6858000" w="3323771">
                <a:moveTo>
                  <a:pt x="0" y="0"/>
                </a:moveTo>
                <a:lnTo>
                  <a:pt x="3323771" y="0"/>
                </a:lnTo>
                <a:lnTo>
                  <a:pt x="3323771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6603" y="0"/>
            <a:ext cx="2311612" cy="3286125"/>
          </a:xfrm>
          <a:custGeom>
            <a:rect b="b" l="l" r="r" t="t"/>
            <a:pathLst>
              <a:path extrusionOk="0" h="4381500" w="3082149">
                <a:moveTo>
                  <a:pt x="0" y="0"/>
                </a:moveTo>
                <a:lnTo>
                  <a:pt x="3082149" y="0"/>
                </a:lnTo>
                <a:lnTo>
                  <a:pt x="3082149" y="4381500"/>
                </a:lnTo>
                <a:lnTo>
                  <a:pt x="0" y="43815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8" name="Google Shape;5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4670" y="3209925"/>
            <a:ext cx="1674107" cy="1857375"/>
          </a:xfrm>
          <a:custGeom>
            <a:rect b="b" l="l" r="r" t="t"/>
            <a:pathLst>
              <a:path extrusionOk="0" h="2476500" w="2232143">
                <a:moveTo>
                  <a:pt x="0" y="0"/>
                </a:moveTo>
                <a:lnTo>
                  <a:pt x="2232143" y="0"/>
                </a:lnTo>
                <a:lnTo>
                  <a:pt x="2232143" y="2476500"/>
                </a:lnTo>
                <a:lnTo>
                  <a:pt x="0" y="24765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9" name="Google Shape;5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4389" y="1943792"/>
            <a:ext cx="1674107" cy="2379866"/>
          </a:xfrm>
          <a:custGeom>
            <a:rect b="b" l="l" r="r" t="t"/>
            <a:pathLst>
              <a:path extrusionOk="0" h="3173154" w="2232143">
                <a:moveTo>
                  <a:pt x="0" y="0"/>
                </a:moveTo>
                <a:lnTo>
                  <a:pt x="2232143" y="0"/>
                </a:lnTo>
                <a:lnTo>
                  <a:pt x="2232143" y="3173154"/>
                </a:lnTo>
                <a:lnTo>
                  <a:pt x="0" y="31731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0D0E0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 txBox="1"/>
          <p:nvPr>
            <p:ph idx="12" type="sldNum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>
            <a:lvl1pPr indent="0" lvl="0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0" lvl="1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0" lvl="2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0" lvl="3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0" lvl="4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0" lvl="5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0" lvl="6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0" lvl="7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0" lvl="8" marL="0" marR="0" rtl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1961" y="2155539"/>
            <a:ext cx="2021687" cy="2435693"/>
          </a:xfrm>
          <a:custGeom>
            <a:rect b="b" l="l" r="r" t="t"/>
            <a:pathLst>
              <a:path extrusionOk="0" h="3247590" w="2695583">
                <a:moveTo>
                  <a:pt x="0" y="0"/>
                </a:moveTo>
                <a:lnTo>
                  <a:pt x="2695583" y="0"/>
                </a:lnTo>
                <a:lnTo>
                  <a:pt x="2695583" y="3247590"/>
                </a:lnTo>
                <a:lnTo>
                  <a:pt x="0" y="324759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0211" y="0"/>
            <a:ext cx="4474028" cy="5143500"/>
          </a:xfrm>
          <a:custGeom>
            <a:rect b="b" l="l" r="r" t="t"/>
            <a:pathLst>
              <a:path extrusionOk="0" h="6858000" w="5965370">
                <a:moveTo>
                  <a:pt x="0" y="0"/>
                </a:moveTo>
                <a:lnTo>
                  <a:pt x="5965370" y="0"/>
                </a:lnTo>
                <a:lnTo>
                  <a:pt x="596537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38325" y="1914525"/>
            <a:ext cx="5467350" cy="3228975"/>
          </a:xfrm>
          <a:custGeom>
            <a:rect b="b" l="l" r="r" t="t"/>
            <a:pathLst>
              <a:path extrusionOk="0" h="4305300" w="7289800">
                <a:moveTo>
                  <a:pt x="0" y="0"/>
                </a:moveTo>
                <a:lnTo>
                  <a:pt x="7289800" y="0"/>
                </a:lnTo>
                <a:lnTo>
                  <a:pt x="7289800" y="4305300"/>
                </a:lnTo>
                <a:lnTo>
                  <a:pt x="0" y="43053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0" y="0"/>
            <a:ext cx="2743200" cy="3257550"/>
          </a:xfrm>
          <a:custGeom>
            <a:rect b="b" l="l" r="r" t="t"/>
            <a:pathLst>
              <a:path extrusionOk="0" h="4343400" w="3657600">
                <a:moveTo>
                  <a:pt x="0" y="0"/>
                </a:moveTo>
                <a:lnTo>
                  <a:pt x="3657600" y="0"/>
                </a:lnTo>
                <a:lnTo>
                  <a:pt x="3657600" y="4343400"/>
                </a:lnTo>
                <a:lnTo>
                  <a:pt x="0" y="43434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2526" y="2114550"/>
            <a:ext cx="3419591" cy="2514150"/>
          </a:xfrm>
          <a:custGeom>
            <a:rect b="b" l="l" r="r" t="t"/>
            <a:pathLst>
              <a:path extrusionOk="0" h="3352200" w="4559454">
                <a:moveTo>
                  <a:pt x="0" y="0"/>
                </a:moveTo>
                <a:lnTo>
                  <a:pt x="4559454" y="0"/>
                </a:lnTo>
                <a:lnTo>
                  <a:pt x="4559454" y="3352200"/>
                </a:lnTo>
                <a:lnTo>
                  <a:pt x="0" y="33522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4048" y="0"/>
            <a:ext cx="6958377" cy="1190625"/>
          </a:xfrm>
          <a:custGeom>
            <a:rect b="b" l="l" r="r" t="t"/>
            <a:pathLst>
              <a:path extrusionOk="0" h="1587500" w="9277836">
                <a:moveTo>
                  <a:pt x="0" y="0"/>
                </a:moveTo>
                <a:lnTo>
                  <a:pt x="9277836" y="0"/>
                </a:lnTo>
                <a:lnTo>
                  <a:pt x="9277836" y="1587500"/>
                </a:lnTo>
                <a:lnTo>
                  <a:pt x="0" y="15875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0" y="606663"/>
            <a:ext cx="3860223" cy="2630313"/>
          </a:xfrm>
          <a:custGeom>
            <a:rect b="b" l="l" r="r" t="t"/>
            <a:pathLst>
              <a:path extrusionOk="0" h="3507084" w="5146964">
                <a:moveTo>
                  <a:pt x="0" y="0"/>
                </a:moveTo>
                <a:lnTo>
                  <a:pt x="5146964" y="0"/>
                </a:lnTo>
                <a:lnTo>
                  <a:pt x="5146964" y="3507084"/>
                </a:lnTo>
                <a:lnTo>
                  <a:pt x="0" y="350708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1806958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78" name="Google Shape;7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01141" y="1806958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79" name="Google Shape;79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02282" y="1806957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0" name="Google Shape;8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03423" y="1806956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50783" y="409489"/>
            <a:ext cx="1955104" cy="1531708"/>
          </a:xfrm>
          <a:custGeom>
            <a:rect b="b" l="l" r="r" t="t"/>
            <a:pathLst>
              <a:path extrusionOk="0" h="2042277" w="2606806">
                <a:moveTo>
                  <a:pt x="0" y="0"/>
                </a:moveTo>
                <a:lnTo>
                  <a:pt x="2606806" y="0"/>
                </a:lnTo>
                <a:lnTo>
                  <a:pt x="2606806" y="2042277"/>
                </a:lnTo>
                <a:lnTo>
                  <a:pt x="0" y="204227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3" name="Google Shape;83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5378" y="2061549"/>
            <a:ext cx="1955105" cy="1531708"/>
          </a:xfrm>
          <a:custGeom>
            <a:rect b="b" l="l" r="r" t="t"/>
            <a:pathLst>
              <a:path extrusionOk="0" h="2042277" w="2606806">
                <a:moveTo>
                  <a:pt x="0" y="0"/>
                </a:moveTo>
                <a:lnTo>
                  <a:pt x="2606806" y="0"/>
                </a:lnTo>
                <a:lnTo>
                  <a:pt x="2606806" y="2042277"/>
                </a:lnTo>
                <a:lnTo>
                  <a:pt x="0" y="204227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4" name="Google Shape;8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0783" y="3593257"/>
            <a:ext cx="1955104" cy="1550243"/>
          </a:xfrm>
          <a:custGeom>
            <a:rect b="b" l="l" r="r" t="t"/>
            <a:pathLst>
              <a:path extrusionOk="0" h="2066991" w="2606806">
                <a:moveTo>
                  <a:pt x="0" y="0"/>
                </a:moveTo>
                <a:lnTo>
                  <a:pt x="2606806" y="0"/>
                </a:lnTo>
                <a:lnTo>
                  <a:pt x="2606806" y="2066991"/>
                </a:lnTo>
                <a:lnTo>
                  <a:pt x="0" y="2066991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6530" y="3131256"/>
            <a:ext cx="1495044" cy="1495044"/>
          </a:xfrm>
          <a:custGeom>
            <a:rect b="b" l="l" r="r" t="t"/>
            <a:pathLst>
              <a:path extrusionOk="0" h="1993392" w="1993392">
                <a:moveTo>
                  <a:pt x="0" y="0"/>
                </a:moveTo>
                <a:lnTo>
                  <a:pt x="1993392" y="0"/>
                </a:lnTo>
                <a:lnTo>
                  <a:pt x="1993392" y="1993392"/>
                </a:lnTo>
                <a:lnTo>
                  <a:pt x="0" y="199339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7" name="Google Shape;8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5757" y="3131256"/>
            <a:ext cx="2673765" cy="1495044"/>
          </a:xfrm>
          <a:custGeom>
            <a:rect b="b" l="l" r="r" t="t"/>
            <a:pathLst>
              <a:path extrusionOk="0" h="1993392" w="3565020">
                <a:moveTo>
                  <a:pt x="0" y="0"/>
                </a:moveTo>
                <a:lnTo>
                  <a:pt x="3565020" y="0"/>
                </a:lnTo>
                <a:lnTo>
                  <a:pt x="3565020" y="1993392"/>
                </a:lnTo>
                <a:lnTo>
                  <a:pt x="0" y="199339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8" name="Google Shape;8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3704" y="3131256"/>
            <a:ext cx="2673765" cy="1495044"/>
          </a:xfrm>
          <a:custGeom>
            <a:rect b="b" l="l" r="r" t="t"/>
            <a:pathLst>
              <a:path extrusionOk="0" h="1993392" w="3565020">
                <a:moveTo>
                  <a:pt x="0" y="0"/>
                </a:moveTo>
                <a:lnTo>
                  <a:pt x="3565020" y="0"/>
                </a:lnTo>
                <a:lnTo>
                  <a:pt x="3565020" y="1993392"/>
                </a:lnTo>
                <a:lnTo>
                  <a:pt x="0" y="199339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309982" y="638176"/>
            <a:ext cx="2111829" cy="2383565"/>
          </a:xfrm>
          <a:custGeom>
            <a:rect b="b" l="l" r="r" t="t"/>
            <a:pathLst>
              <a:path extrusionOk="0" h="3178087" w="2815772">
                <a:moveTo>
                  <a:pt x="0" y="0"/>
                </a:moveTo>
                <a:lnTo>
                  <a:pt x="2815772" y="0"/>
                </a:lnTo>
                <a:lnTo>
                  <a:pt x="2815772" y="3178087"/>
                </a:lnTo>
                <a:lnTo>
                  <a:pt x="0" y="317808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91" name="Google Shape;91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22188" y="2121761"/>
            <a:ext cx="2111829" cy="2383565"/>
          </a:xfrm>
          <a:custGeom>
            <a:rect b="b" l="l" r="r" t="t"/>
            <a:pathLst>
              <a:path extrusionOk="0" h="3178087" w="2815772">
                <a:moveTo>
                  <a:pt x="0" y="0"/>
                </a:moveTo>
                <a:lnTo>
                  <a:pt x="2815772" y="0"/>
                </a:lnTo>
                <a:lnTo>
                  <a:pt x="2815772" y="3178087"/>
                </a:lnTo>
                <a:lnTo>
                  <a:pt x="0" y="3178087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76363" y="742950"/>
            <a:ext cx="2733675" cy="3771900"/>
          </a:xfrm>
          <a:custGeom>
            <a:rect b="b" l="l" r="r" t="t"/>
            <a:pathLst>
              <a:path extrusionOk="0" h="5029200" w="3644900">
                <a:moveTo>
                  <a:pt x="0" y="0"/>
                </a:moveTo>
                <a:lnTo>
                  <a:pt x="3644900" y="0"/>
                </a:lnTo>
                <a:lnTo>
                  <a:pt x="3644900" y="5029200"/>
                </a:lnTo>
                <a:lnTo>
                  <a:pt x="0" y="50292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3924" y="920522"/>
            <a:ext cx="1374155" cy="2857500"/>
          </a:xfrm>
          <a:custGeom>
            <a:rect b="b" l="l" r="r" t="t"/>
            <a:pathLst>
              <a:path extrusionOk="0" h="3810000" w="1832207">
                <a:moveTo>
                  <a:pt x="0" y="0"/>
                </a:moveTo>
                <a:lnTo>
                  <a:pt x="1832207" y="0"/>
                </a:lnTo>
                <a:lnTo>
                  <a:pt x="1832207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96" name="Google Shape;9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23783" y="1568221"/>
            <a:ext cx="1374155" cy="2857500"/>
          </a:xfrm>
          <a:custGeom>
            <a:rect b="b" l="l" r="r" t="t"/>
            <a:pathLst>
              <a:path extrusionOk="0" h="3810000" w="1832207">
                <a:moveTo>
                  <a:pt x="0" y="0"/>
                </a:moveTo>
                <a:lnTo>
                  <a:pt x="1832207" y="0"/>
                </a:lnTo>
                <a:lnTo>
                  <a:pt x="1832207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97" name="Google Shape;97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03643" y="920522"/>
            <a:ext cx="1374155" cy="2857500"/>
          </a:xfrm>
          <a:custGeom>
            <a:rect b="b" l="l" r="r" t="t"/>
            <a:pathLst>
              <a:path extrusionOk="0" h="3810000" w="1832207">
                <a:moveTo>
                  <a:pt x="0" y="0"/>
                </a:moveTo>
                <a:lnTo>
                  <a:pt x="1832207" y="0"/>
                </a:lnTo>
                <a:lnTo>
                  <a:pt x="1832207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98" name="Google Shape;9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3503" y="1568221"/>
            <a:ext cx="960497" cy="2857500"/>
          </a:xfrm>
          <a:custGeom>
            <a:rect b="b" l="l" r="r" t="t"/>
            <a:pathLst>
              <a:path extrusionOk="0" h="3810000" w="1280663">
                <a:moveTo>
                  <a:pt x="0" y="0"/>
                </a:moveTo>
                <a:lnTo>
                  <a:pt x="1280663" y="0"/>
                </a:lnTo>
                <a:lnTo>
                  <a:pt x="1280663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701" y="1211581"/>
            <a:ext cx="1980907" cy="2752432"/>
          </a:xfrm>
          <a:custGeom>
            <a:rect b="b" l="l" r="r" t="t"/>
            <a:pathLst>
              <a:path extrusionOk="0" h="3669909" w="2641209">
                <a:moveTo>
                  <a:pt x="0" y="0"/>
                </a:moveTo>
                <a:lnTo>
                  <a:pt x="2641209" y="0"/>
                </a:lnTo>
                <a:lnTo>
                  <a:pt x="2641209" y="3669909"/>
                </a:lnTo>
                <a:lnTo>
                  <a:pt x="0" y="366990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1" name="Google Shape;101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10514" y="1211581"/>
            <a:ext cx="1980907" cy="2752432"/>
          </a:xfrm>
          <a:custGeom>
            <a:rect b="b" l="l" r="r" t="t"/>
            <a:pathLst>
              <a:path extrusionOk="0" h="3669909" w="2641209">
                <a:moveTo>
                  <a:pt x="0" y="0"/>
                </a:moveTo>
                <a:lnTo>
                  <a:pt x="2641209" y="0"/>
                </a:lnTo>
                <a:lnTo>
                  <a:pt x="2641209" y="3669909"/>
                </a:lnTo>
                <a:lnTo>
                  <a:pt x="0" y="3669909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1375" y="771525"/>
            <a:ext cx="2743200" cy="3771900"/>
          </a:xfrm>
          <a:custGeom>
            <a:rect b="b" l="l" r="r" t="t"/>
            <a:pathLst>
              <a:path extrusionOk="0" h="5029200" w="3657600">
                <a:moveTo>
                  <a:pt x="0" y="0"/>
                </a:moveTo>
                <a:lnTo>
                  <a:pt x="3657600" y="0"/>
                </a:lnTo>
                <a:lnTo>
                  <a:pt x="3657600" y="5029200"/>
                </a:lnTo>
                <a:lnTo>
                  <a:pt x="0" y="50292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93704" y="2088386"/>
            <a:ext cx="1645726" cy="1892011"/>
          </a:xfrm>
          <a:custGeom>
            <a:rect b="b" l="l" r="r" t="t"/>
            <a:pathLst>
              <a:path extrusionOk="0" h="2522682" w="2194301">
                <a:moveTo>
                  <a:pt x="0" y="0"/>
                </a:moveTo>
                <a:lnTo>
                  <a:pt x="2194301" y="0"/>
                </a:lnTo>
                <a:lnTo>
                  <a:pt x="2194301" y="2522682"/>
                </a:lnTo>
                <a:lnTo>
                  <a:pt x="0" y="252268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6" name="Google Shape;10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8654" y="1657350"/>
            <a:ext cx="2286694" cy="2988783"/>
          </a:xfrm>
          <a:custGeom>
            <a:rect b="b" l="l" r="r" t="t"/>
            <a:pathLst>
              <a:path extrusionOk="0" h="3985044" w="3048925">
                <a:moveTo>
                  <a:pt x="0" y="0"/>
                </a:moveTo>
                <a:lnTo>
                  <a:pt x="3048925" y="0"/>
                </a:lnTo>
                <a:lnTo>
                  <a:pt x="3048925" y="3985044"/>
                </a:lnTo>
                <a:lnTo>
                  <a:pt x="0" y="39850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7" name="Google Shape;10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4571" y="2088386"/>
            <a:ext cx="1645726" cy="1892011"/>
          </a:xfrm>
          <a:custGeom>
            <a:rect b="b" l="l" r="r" t="t"/>
            <a:pathLst>
              <a:path extrusionOk="0" h="2522682" w="2194301">
                <a:moveTo>
                  <a:pt x="0" y="0"/>
                </a:moveTo>
                <a:lnTo>
                  <a:pt x="2194301" y="0"/>
                </a:lnTo>
                <a:lnTo>
                  <a:pt x="2194301" y="2522682"/>
                </a:lnTo>
                <a:lnTo>
                  <a:pt x="0" y="252268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2025" y="917122"/>
            <a:ext cx="3306078" cy="1881188"/>
          </a:xfrm>
          <a:custGeom>
            <a:rect b="b" l="l" r="r" t="t"/>
            <a:pathLst>
              <a:path extrusionOk="0" h="2508250" w="4408104">
                <a:moveTo>
                  <a:pt x="0" y="0"/>
                </a:moveTo>
                <a:lnTo>
                  <a:pt x="4408104" y="0"/>
                </a:lnTo>
                <a:lnTo>
                  <a:pt x="4408104" y="2508250"/>
                </a:lnTo>
                <a:lnTo>
                  <a:pt x="0" y="250825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62313" y="752475"/>
            <a:ext cx="1800226" cy="3814763"/>
          </a:xfrm>
          <a:custGeom>
            <a:rect b="b" l="l" r="r" t="t"/>
            <a:pathLst>
              <a:path extrusionOk="0" h="5086350" w="2400301">
                <a:moveTo>
                  <a:pt x="281339" y="0"/>
                </a:moveTo>
                <a:lnTo>
                  <a:pt x="2118962" y="0"/>
                </a:lnTo>
                <a:cubicBezTo>
                  <a:pt x="2274341" y="0"/>
                  <a:pt x="2400301" y="125960"/>
                  <a:pt x="2400301" y="281339"/>
                </a:cubicBezTo>
                <a:lnTo>
                  <a:pt x="2400301" y="4805011"/>
                </a:lnTo>
                <a:cubicBezTo>
                  <a:pt x="2400301" y="4960390"/>
                  <a:pt x="2274341" y="5086350"/>
                  <a:pt x="2118962" y="5086350"/>
                </a:cubicBezTo>
                <a:lnTo>
                  <a:pt x="281339" y="5086350"/>
                </a:lnTo>
                <a:cubicBezTo>
                  <a:pt x="125960" y="5086350"/>
                  <a:pt x="0" y="4960390"/>
                  <a:pt x="0" y="4805011"/>
                </a:cubicBezTo>
                <a:lnTo>
                  <a:pt x="0" y="281339"/>
                </a:lnTo>
                <a:cubicBezTo>
                  <a:pt x="0" y="125960"/>
                  <a:pt x="125960" y="0"/>
                  <a:pt x="281339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36094" y="914400"/>
            <a:ext cx="3071813" cy="1957388"/>
          </a:xfrm>
          <a:custGeom>
            <a:rect b="b" l="l" r="r" t="t"/>
            <a:pathLst>
              <a:path extrusionOk="0" h="2609850" w="4095750">
                <a:moveTo>
                  <a:pt x="0" y="0"/>
                </a:moveTo>
                <a:lnTo>
                  <a:pt x="4095750" y="0"/>
                </a:lnTo>
                <a:lnTo>
                  <a:pt x="4095750" y="2609850"/>
                </a:lnTo>
                <a:lnTo>
                  <a:pt x="0" y="260985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25201" y="1135568"/>
            <a:ext cx="2258165" cy="3012204"/>
          </a:xfrm>
          <a:custGeom>
            <a:rect b="b" l="l" r="r" t="t"/>
            <a:pathLst>
              <a:path extrusionOk="0" h="4016272" w="3010887">
                <a:moveTo>
                  <a:pt x="0" y="0"/>
                </a:moveTo>
                <a:lnTo>
                  <a:pt x="3010887" y="0"/>
                </a:lnTo>
                <a:lnTo>
                  <a:pt x="3010887" y="4016272"/>
                </a:lnTo>
                <a:lnTo>
                  <a:pt x="0" y="401627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"/>
              <a:buNone/>
              <a:defRPr b="0" i="0" sz="33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18" name="Google Shape;118;p39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 type="tx">
  <p:cSld name="TITLE_AND_BODY">
    <p:bg>
      <p:bgPr>
        <a:solidFill>
          <a:srgbClr val="141417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0"/>
          <p:cNvSpPr txBox="1"/>
          <p:nvPr>
            <p:ph type="title"/>
          </p:nvPr>
        </p:nvSpPr>
        <p:spPr>
          <a:xfrm>
            <a:off x="456845" y="205067"/>
            <a:ext cx="82287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21" name="Google Shape;121;p40"/>
          <p:cNvSpPr txBox="1"/>
          <p:nvPr>
            <p:ph idx="1" type="subTitle"/>
          </p:nvPr>
        </p:nvSpPr>
        <p:spPr>
          <a:xfrm>
            <a:off x="456845" y="1203299"/>
            <a:ext cx="8228700" cy="298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22" name="Google Shape;122;p40"/>
          <p:cNvSpPr txBox="1"/>
          <p:nvPr>
            <p:ph idx="12" type="sldNum"/>
          </p:nvPr>
        </p:nvSpPr>
        <p:spPr>
          <a:xfrm>
            <a:off x="8556784" y="4749851"/>
            <a:ext cx="5487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82925" lIns="82925" spcFirstLastPara="1" rIns="82925" wrap="square" tIns="82925">
            <a:noAutofit/>
          </a:bodyPr>
          <a:lstStyle>
            <a:lvl1pPr lvl="0" rtl="0">
              <a:buNone/>
              <a:defRPr sz="1200">
                <a:solidFill>
                  <a:srgbClr val="000000"/>
                </a:solidFill>
              </a:defRPr>
            </a:lvl1pPr>
            <a:lvl2pPr lvl="1" rtl="0">
              <a:buNone/>
              <a:defRPr sz="1200">
                <a:solidFill>
                  <a:srgbClr val="000000"/>
                </a:solidFill>
              </a:defRPr>
            </a:lvl2pPr>
            <a:lvl3pPr lvl="2" rtl="0">
              <a:buNone/>
              <a:defRPr sz="1200">
                <a:solidFill>
                  <a:srgbClr val="000000"/>
                </a:solidFill>
              </a:defRPr>
            </a:lvl3pPr>
            <a:lvl4pPr lvl="3" rtl="0">
              <a:buNone/>
              <a:defRPr sz="1200">
                <a:solidFill>
                  <a:srgbClr val="000000"/>
                </a:solidFill>
              </a:defRPr>
            </a:lvl4pPr>
            <a:lvl5pPr lvl="4" rtl="0">
              <a:buNone/>
              <a:defRPr sz="1200">
                <a:solidFill>
                  <a:srgbClr val="000000"/>
                </a:solidFill>
              </a:defRPr>
            </a:lvl5pPr>
            <a:lvl6pPr lvl="5" rtl="0">
              <a:buNone/>
              <a:defRPr sz="1200">
                <a:solidFill>
                  <a:srgbClr val="000000"/>
                </a:solidFill>
              </a:defRPr>
            </a:lvl6pPr>
            <a:lvl7pPr lvl="6" rtl="0">
              <a:buNone/>
              <a:defRPr sz="1200">
                <a:solidFill>
                  <a:srgbClr val="000000"/>
                </a:solidFill>
              </a:defRPr>
            </a:lvl7pPr>
            <a:lvl8pPr lvl="7" rtl="0">
              <a:buNone/>
              <a:defRPr sz="1200">
                <a:solidFill>
                  <a:srgbClr val="000000"/>
                </a:solidFill>
              </a:defRPr>
            </a:lvl8pPr>
            <a:lvl9pPr lvl="8" rtl="0">
              <a:buNone/>
              <a:defRPr sz="1200">
                <a:solidFill>
                  <a:srgbClr val="000000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2">
  <p:cSld name="TITLE_AND_BODY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2925" lIns="82925" spcFirstLastPara="1" rIns="82925" wrap="square" tIns="829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125" name="Google Shape;125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2925" lIns="82925" spcFirstLastPara="1" rIns="82925" wrap="square" tIns="829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126" name="Google Shape;126;p41"/>
          <p:cNvSpPr txBox="1"/>
          <p:nvPr>
            <p:ph idx="12" type="sldNum"/>
          </p:nvPr>
        </p:nvSpPr>
        <p:spPr>
          <a:xfrm>
            <a:off x="8472458" y="4663217"/>
            <a:ext cx="5487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2925" lIns="82925" spcFirstLastPara="1" rIns="82925" wrap="square" tIns="829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3"/>
          <p:cNvSpPr txBox="1"/>
          <p:nvPr>
            <p:ph type="ctrTitle"/>
          </p:nvPr>
        </p:nvSpPr>
        <p:spPr>
          <a:xfrm>
            <a:off x="457200" y="194925"/>
            <a:ext cx="8229600" cy="1837200"/>
          </a:xfrm>
          <a:prstGeom prst="rect">
            <a:avLst/>
          </a:prstGeom>
          <a:effectLst>
            <a:outerShdw blurRad="214313" rotWithShape="0" algn="bl">
              <a:srgbClr val="36364C">
                <a:alpha val="96000"/>
              </a:srgbClr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/>
        </p:txBody>
      </p:sp>
      <p:sp>
        <p:nvSpPr>
          <p:cNvPr id="133" name="Google Shape;133;p43"/>
          <p:cNvSpPr txBox="1"/>
          <p:nvPr>
            <p:ph idx="1" type="subTitle"/>
          </p:nvPr>
        </p:nvSpPr>
        <p:spPr>
          <a:xfrm>
            <a:off x="311700" y="2032125"/>
            <a:ext cx="8520600" cy="792600"/>
          </a:xfrm>
          <a:prstGeom prst="rect">
            <a:avLst/>
          </a:prstGeom>
          <a:effectLst>
            <a:outerShdw blurRad="157163" rotWithShape="0" algn="bl">
              <a:srgbClr val="36364C"/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4" name="Google Shape;134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4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7" name="Google Shape;13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5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0" name="Google Shape;140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6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3" name="Google Shape;143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SECTION_HEADER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7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6" name="Google Shape;146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8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9" name="Google Shape;149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0" name="Google Shape;150;p48"/>
          <p:cNvSpPr txBox="1"/>
          <p:nvPr>
            <p:ph idx="1" type="body"/>
          </p:nvPr>
        </p:nvSpPr>
        <p:spPr>
          <a:xfrm>
            <a:off x="457200" y="1304875"/>
            <a:ext cx="8229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Light"/>
              <a:buChar char="●"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23850" lvl="1" marL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 Light"/>
              <a:buChar char="○"/>
              <a:defRPr sz="15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17500" lvl="2" marL="1371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Char char="■"/>
              <a:defRPr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11150" lvl="3" marL="1828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●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11150" lvl="4" marL="2286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○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●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○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9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3" name="Google Shape;153;p49"/>
          <p:cNvSpPr txBox="1"/>
          <p:nvPr>
            <p:ph idx="1" type="body"/>
          </p:nvPr>
        </p:nvSpPr>
        <p:spPr>
          <a:xfrm>
            <a:off x="387900" y="128016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49"/>
          <p:cNvSpPr txBox="1"/>
          <p:nvPr>
            <p:ph idx="2" type="body"/>
          </p:nvPr>
        </p:nvSpPr>
        <p:spPr>
          <a:xfrm>
            <a:off x="4756200" y="128016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5" name="Google Shape;155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0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8" name="Google Shape;158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n image left">
  <p:cSld name="ONE_COLUMN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1"/>
          <p:cNvSpPr txBox="1"/>
          <p:nvPr>
            <p:ph type="title"/>
          </p:nvPr>
        </p:nvSpPr>
        <p:spPr>
          <a:xfrm>
            <a:off x="485915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1" name="Google Shape;161;p51"/>
          <p:cNvSpPr txBox="1"/>
          <p:nvPr>
            <p:ph idx="1" type="body"/>
          </p:nvPr>
        </p:nvSpPr>
        <p:spPr>
          <a:xfrm>
            <a:off x="485915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2" name="Google Shape;162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3" name="Google Shape;163;p51"/>
          <p:cNvSpPr/>
          <p:nvPr>
            <p:ph idx="2" type="pic"/>
          </p:nvPr>
        </p:nvSpPr>
        <p:spPr>
          <a:xfrm>
            <a:off x="0" y="0"/>
            <a:ext cx="45621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n image right">
  <p:cSld name="ONE_COLUMN_TEXT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52"/>
          <p:cNvSpPr/>
          <p:nvPr>
            <p:ph idx="2" type="pic"/>
          </p:nvPr>
        </p:nvSpPr>
        <p:spPr>
          <a:xfrm>
            <a:off x="4582100" y="0"/>
            <a:ext cx="45621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52"/>
          <p:cNvSpPr txBox="1"/>
          <p:nvPr>
            <p:ph type="title"/>
          </p:nvPr>
        </p:nvSpPr>
        <p:spPr>
          <a:xfrm>
            <a:off x="36576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8" name="Google Shape;168;p52"/>
          <p:cNvSpPr txBox="1"/>
          <p:nvPr>
            <p:ph idx="1" type="body"/>
          </p:nvPr>
        </p:nvSpPr>
        <p:spPr>
          <a:xfrm>
            <a:off x="36576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left">
  <p:cSld name="ONE_COLUMN_TEXT_2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1" name="Google Shape;171;p53"/>
          <p:cNvSpPr txBox="1"/>
          <p:nvPr>
            <p:ph type="title"/>
          </p:nvPr>
        </p:nvSpPr>
        <p:spPr>
          <a:xfrm>
            <a:off x="485915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2" name="Google Shape;172;p53"/>
          <p:cNvSpPr txBox="1"/>
          <p:nvPr>
            <p:ph idx="1" type="body"/>
          </p:nvPr>
        </p:nvSpPr>
        <p:spPr>
          <a:xfrm>
            <a:off x="485915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173" name="Google Shape;173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left 2">
  <p:cSld name="ONE_COLUMN_TEXT_2_1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6" name="Google Shape;176;p54"/>
          <p:cNvSpPr txBox="1"/>
          <p:nvPr>
            <p:ph type="title"/>
          </p:nvPr>
        </p:nvSpPr>
        <p:spPr>
          <a:xfrm>
            <a:off x="485915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7" name="Google Shape;177;p54"/>
          <p:cNvSpPr txBox="1"/>
          <p:nvPr>
            <p:ph idx="1" type="body"/>
          </p:nvPr>
        </p:nvSpPr>
        <p:spPr>
          <a:xfrm>
            <a:off x="485915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178" name="Google Shape;178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right">
  <p:cSld name="ONE_COLUMN_TEXT_1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1" name="Google Shape;181;p55"/>
          <p:cNvSpPr txBox="1"/>
          <p:nvPr>
            <p:ph type="title"/>
          </p:nvPr>
        </p:nvSpPr>
        <p:spPr>
          <a:xfrm>
            <a:off x="36576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2" name="Google Shape;182;p55"/>
          <p:cNvSpPr txBox="1"/>
          <p:nvPr>
            <p:ph idx="1" type="body"/>
          </p:nvPr>
        </p:nvSpPr>
        <p:spPr>
          <a:xfrm>
            <a:off x="36576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183" name="Google Shape;183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right 2">
  <p:cSld name="ONE_COLUMN_TEXT_1_1_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56"/>
          <p:cNvSpPr txBox="1"/>
          <p:nvPr>
            <p:ph type="title"/>
          </p:nvPr>
        </p:nvSpPr>
        <p:spPr>
          <a:xfrm>
            <a:off x="36576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7" name="Google Shape;187;p56"/>
          <p:cNvSpPr txBox="1"/>
          <p:nvPr>
            <p:ph idx="1" type="body"/>
          </p:nvPr>
        </p:nvSpPr>
        <p:spPr>
          <a:xfrm>
            <a:off x="36576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188" name="Google Shape;188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7"/>
          <p:cNvSpPr txBox="1"/>
          <p:nvPr>
            <p:ph type="title"/>
          </p:nvPr>
        </p:nvSpPr>
        <p:spPr>
          <a:xfrm>
            <a:off x="1371600" y="935400"/>
            <a:ext cx="6400800" cy="32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1" name="Google Shape;191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8"/>
          <p:cNvSpPr txBox="1"/>
          <p:nvPr>
            <p:ph hasCustomPrompt="1" type="title"/>
          </p:nvPr>
        </p:nvSpPr>
        <p:spPr>
          <a:xfrm>
            <a:off x="1371615" y="1106125"/>
            <a:ext cx="64008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t>xx%</a:t>
            </a:r>
          </a:p>
        </p:txBody>
      </p:sp>
      <p:sp>
        <p:nvSpPr>
          <p:cNvPr id="194" name="Google Shape;194;p58"/>
          <p:cNvSpPr txBox="1"/>
          <p:nvPr>
            <p:ph idx="1" type="body"/>
          </p:nvPr>
        </p:nvSpPr>
        <p:spPr>
          <a:xfrm>
            <a:off x="1371587" y="3152225"/>
            <a:ext cx="64008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95" name="Google Shape;195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85.jpg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54.xml"/><Relationship Id="rId19" Type="http://schemas.openxmlformats.org/officeDocument/2006/relationships/theme" Target="../theme/theme2.xml"/><Relationship Id="rId18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0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E0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/>
        </p:nvSpPr>
        <p:spPr>
          <a:xfrm>
            <a:off x="8721675" y="4799933"/>
            <a:ext cx="2814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r>
              <a:rPr b="0" i="0" lang="en" sz="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9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2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Poppins ExtraBold"/>
              <a:buNone/>
              <a:defRPr sz="2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/>
        </p:txBody>
      </p:sp>
      <p:sp>
        <p:nvSpPr>
          <p:cNvPr id="129" name="Google Shape;129;p42"/>
          <p:cNvSpPr txBox="1"/>
          <p:nvPr>
            <p:ph idx="1" type="body"/>
          </p:nvPr>
        </p:nvSpPr>
        <p:spPr>
          <a:xfrm>
            <a:off x="457200" y="130487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Light"/>
              <a:buChar char="●"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23850" lvl="1" marL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 Light"/>
              <a:buChar char="○"/>
              <a:defRPr sz="15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17500" lvl="2" marL="1371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Char char="■"/>
              <a:defRPr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11150" lvl="3" marL="1828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●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11150" lvl="4" marL="2286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○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●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○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130" name="Google Shape;130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</a:defRPr>
            </a:lvl1pPr>
            <a:lvl2pPr lvl="1" algn="r">
              <a:buNone/>
              <a:defRPr sz="1000">
                <a:solidFill>
                  <a:schemeClr val="lt1"/>
                </a:solidFill>
              </a:defRPr>
            </a:lvl2pPr>
            <a:lvl3pPr lvl="2" algn="r">
              <a:buNone/>
              <a:defRPr sz="1000">
                <a:solidFill>
                  <a:schemeClr val="lt1"/>
                </a:solidFill>
              </a:defRPr>
            </a:lvl3pPr>
            <a:lvl4pPr lvl="3" algn="r">
              <a:buNone/>
              <a:defRPr sz="1000">
                <a:solidFill>
                  <a:schemeClr val="lt1"/>
                </a:solidFill>
              </a:defRPr>
            </a:lvl4pPr>
            <a:lvl5pPr lvl="4" algn="r">
              <a:buNone/>
              <a:defRPr sz="1000">
                <a:solidFill>
                  <a:schemeClr val="lt1"/>
                </a:solidFill>
              </a:defRPr>
            </a:lvl5pPr>
            <a:lvl6pPr lvl="5" algn="r">
              <a:buNone/>
              <a:defRPr sz="1000">
                <a:solidFill>
                  <a:schemeClr val="lt1"/>
                </a:solidFill>
              </a:defRPr>
            </a:lvl6pPr>
            <a:lvl7pPr lvl="6" algn="r">
              <a:buNone/>
              <a:defRPr sz="1000">
                <a:solidFill>
                  <a:schemeClr val="lt1"/>
                </a:solidFill>
              </a:defRPr>
            </a:lvl7pPr>
            <a:lvl8pPr lvl="7" algn="r">
              <a:buNone/>
              <a:defRPr sz="1000">
                <a:solidFill>
                  <a:schemeClr val="lt1"/>
                </a:solidFill>
              </a:defRPr>
            </a:lvl8pPr>
            <a:lvl9pPr lvl="8" algn="r">
              <a:buNone/>
              <a:defRPr sz="10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</p:sldLayoutIdLst>
  <mc:AlternateContent>
    <mc:Choice Requires="p14">
      <p:transition p14:dur="20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3.png"/><Relationship Id="rId4" Type="http://schemas.openxmlformats.org/officeDocument/2006/relationships/image" Target="../media/image40.png"/><Relationship Id="rId5" Type="http://schemas.openxmlformats.org/officeDocument/2006/relationships/image" Target="../media/image38.png"/><Relationship Id="rId6" Type="http://schemas.openxmlformats.org/officeDocument/2006/relationships/image" Target="../media/image4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Relationship Id="rId4" Type="http://schemas.openxmlformats.org/officeDocument/2006/relationships/image" Target="../media/image6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1.gif"/><Relationship Id="rId4" Type="http://schemas.openxmlformats.org/officeDocument/2006/relationships/image" Target="../media/image39.png"/><Relationship Id="rId5" Type="http://schemas.openxmlformats.org/officeDocument/2006/relationships/image" Target="../media/image4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1.png"/><Relationship Id="rId4" Type="http://schemas.openxmlformats.org/officeDocument/2006/relationships/image" Target="../media/image79.png"/><Relationship Id="rId5" Type="http://schemas.openxmlformats.org/officeDocument/2006/relationships/image" Target="../media/image45.png"/><Relationship Id="rId6" Type="http://schemas.openxmlformats.org/officeDocument/2006/relationships/image" Target="../media/image4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8.png"/><Relationship Id="rId4" Type="http://schemas.openxmlformats.org/officeDocument/2006/relationships/image" Target="../media/image79.png"/><Relationship Id="rId5" Type="http://schemas.openxmlformats.org/officeDocument/2006/relationships/image" Target="../media/image45.png"/><Relationship Id="rId6" Type="http://schemas.openxmlformats.org/officeDocument/2006/relationships/image" Target="../media/image4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0.png"/><Relationship Id="rId4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9.png"/><Relationship Id="rId4" Type="http://schemas.openxmlformats.org/officeDocument/2006/relationships/image" Target="../media/image58.png"/><Relationship Id="rId9" Type="http://schemas.openxmlformats.org/officeDocument/2006/relationships/image" Target="../media/image53.png"/><Relationship Id="rId5" Type="http://schemas.openxmlformats.org/officeDocument/2006/relationships/image" Target="../media/image59.png"/><Relationship Id="rId6" Type="http://schemas.openxmlformats.org/officeDocument/2006/relationships/image" Target="../media/image63.png"/><Relationship Id="rId7" Type="http://schemas.openxmlformats.org/officeDocument/2006/relationships/image" Target="../media/image52.png"/><Relationship Id="rId8" Type="http://schemas.openxmlformats.org/officeDocument/2006/relationships/image" Target="../media/image57.png"/><Relationship Id="rId11" Type="http://schemas.openxmlformats.org/officeDocument/2006/relationships/image" Target="../media/image72.png"/><Relationship Id="rId10" Type="http://schemas.openxmlformats.org/officeDocument/2006/relationships/image" Target="../media/image5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8.png"/><Relationship Id="rId4" Type="http://schemas.openxmlformats.org/officeDocument/2006/relationships/image" Target="../media/image53.png"/><Relationship Id="rId5" Type="http://schemas.openxmlformats.org/officeDocument/2006/relationships/image" Target="../media/image55.png"/><Relationship Id="rId6" Type="http://schemas.openxmlformats.org/officeDocument/2006/relationships/image" Target="../media/image6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7.png"/><Relationship Id="rId4" Type="http://schemas.openxmlformats.org/officeDocument/2006/relationships/image" Target="../media/image58.png"/><Relationship Id="rId5" Type="http://schemas.openxmlformats.org/officeDocument/2006/relationships/image" Target="../media/image49.png"/><Relationship Id="rId6" Type="http://schemas.openxmlformats.org/officeDocument/2006/relationships/image" Target="../media/image69.png"/><Relationship Id="rId7" Type="http://schemas.openxmlformats.org/officeDocument/2006/relationships/image" Target="../media/image72.png"/><Relationship Id="rId8" Type="http://schemas.openxmlformats.org/officeDocument/2006/relationships/image" Target="../media/image5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8.png"/><Relationship Id="rId4" Type="http://schemas.openxmlformats.org/officeDocument/2006/relationships/image" Target="../media/image68.png"/><Relationship Id="rId5" Type="http://schemas.openxmlformats.org/officeDocument/2006/relationships/image" Target="../media/image7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8.png"/><Relationship Id="rId4" Type="http://schemas.openxmlformats.org/officeDocument/2006/relationships/image" Target="../media/image68.png"/><Relationship Id="rId5" Type="http://schemas.openxmlformats.org/officeDocument/2006/relationships/image" Target="../media/image7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png"/><Relationship Id="rId4" Type="http://schemas.openxmlformats.org/officeDocument/2006/relationships/image" Target="../media/image73.png"/><Relationship Id="rId5" Type="http://schemas.openxmlformats.org/officeDocument/2006/relationships/image" Target="../media/image6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0.png"/><Relationship Id="rId4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9.png"/><Relationship Id="rId4" Type="http://schemas.openxmlformats.org/officeDocument/2006/relationships/image" Target="../media/image45.png"/><Relationship Id="rId5" Type="http://schemas.openxmlformats.org/officeDocument/2006/relationships/image" Target="../media/image4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0.png"/><Relationship Id="rId4" Type="http://schemas.openxmlformats.org/officeDocument/2006/relationships/image" Target="../media/image79.png"/><Relationship Id="rId5" Type="http://schemas.openxmlformats.org/officeDocument/2006/relationships/image" Target="../media/image45.png"/><Relationship Id="rId6" Type="http://schemas.openxmlformats.org/officeDocument/2006/relationships/image" Target="../media/image8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0.png"/><Relationship Id="rId4" Type="http://schemas.openxmlformats.org/officeDocument/2006/relationships/image" Target="../media/image3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Relationship Id="rId4" Type="http://schemas.openxmlformats.org/officeDocument/2006/relationships/image" Target="../media/image89.png"/><Relationship Id="rId5" Type="http://schemas.openxmlformats.org/officeDocument/2006/relationships/image" Target="../media/image79.png"/><Relationship Id="rId6" Type="http://schemas.openxmlformats.org/officeDocument/2006/relationships/image" Target="../media/image7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Relationship Id="rId4" Type="http://schemas.openxmlformats.org/officeDocument/2006/relationships/hyperlink" Target="https://nymtech.net/docs/developers/tools/nym-cli%5C" TargetMode="External"/><Relationship Id="rId5" Type="http://schemas.openxmlformats.org/officeDocument/2006/relationships/image" Target="../media/image83.png"/><Relationship Id="rId6" Type="http://schemas.openxmlformats.org/officeDocument/2006/relationships/image" Target="../media/image9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6.png"/><Relationship Id="rId4" Type="http://schemas.openxmlformats.org/officeDocument/2006/relationships/image" Target="../media/image82.png"/><Relationship Id="rId5" Type="http://schemas.openxmlformats.org/officeDocument/2006/relationships/image" Target="../media/image87.png"/><Relationship Id="rId6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E0F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" y="0"/>
            <a:ext cx="9143997" cy="5143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700" y="1104600"/>
            <a:ext cx="1191000" cy="321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60"/>
          <p:cNvSpPr txBox="1"/>
          <p:nvPr/>
        </p:nvSpPr>
        <p:spPr>
          <a:xfrm>
            <a:off x="614283" y="1709006"/>
            <a:ext cx="64476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Utilizing Nym’s</a:t>
            </a:r>
            <a:endParaRPr b="1" sz="34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340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Noise-generating mixnet</a:t>
            </a:r>
            <a:endParaRPr b="1" sz="34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60"/>
          <p:cNvSpPr txBox="1"/>
          <p:nvPr/>
        </p:nvSpPr>
        <p:spPr>
          <a:xfrm>
            <a:off x="1827750" y="3466075"/>
            <a:ext cx="382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Protecting patterns of communication for all internet traffic</a:t>
            </a:r>
            <a:endParaRPr sz="18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206" name="Google Shape;206;p60"/>
          <p:cNvCxnSpPr/>
          <p:nvPr/>
        </p:nvCxnSpPr>
        <p:spPr>
          <a:xfrm>
            <a:off x="1645856" y="3480622"/>
            <a:ext cx="0" cy="52500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07" name="Google Shape;207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0093" y="3487089"/>
            <a:ext cx="512067" cy="512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0"/>
          <p:cNvSpPr txBox="1"/>
          <p:nvPr/>
        </p:nvSpPr>
        <p:spPr>
          <a:xfrm>
            <a:off x="5650229" y="4643711"/>
            <a:ext cx="30147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© 2023 Nym Technologies S.A. | nymtech.net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1"/>
          <p:cNvSpPr/>
          <p:nvPr/>
        </p:nvSpPr>
        <p:spPr>
          <a:xfrm>
            <a:off x="996900" y="449975"/>
            <a:ext cx="72906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 decentralized, incentivized mixnet + private credentials</a:t>
            </a:r>
            <a:endParaRPr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61"/>
          <p:cNvSpPr txBox="1"/>
          <p:nvPr/>
        </p:nvSpPr>
        <p:spPr>
          <a:xfrm>
            <a:off x="1504193" y="2433823"/>
            <a:ext cx="2427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Nym mixnet is a  multi purpose mixnet that prevents traffic analysis by an adversary capable of watching the entire network.</a:t>
            </a:r>
            <a:endParaRPr sz="11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15" name="Google Shape;215;p61"/>
          <p:cNvSpPr txBox="1"/>
          <p:nvPr/>
        </p:nvSpPr>
        <p:spPr>
          <a:xfrm>
            <a:off x="5976777" y="2433823"/>
            <a:ext cx="2548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Validators ensure fees are paid and are rewarded in NYM proportionally </a:t>
            </a:r>
            <a:b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the amount of stake and work done signing. </a:t>
            </a:r>
            <a:endParaRPr sz="11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16" name="Google Shape;216;p61"/>
          <p:cNvSpPr txBox="1"/>
          <p:nvPr/>
        </p:nvSpPr>
        <p:spPr>
          <a:xfrm>
            <a:off x="1504193" y="1937648"/>
            <a:ext cx="201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Mixnet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61"/>
          <p:cNvSpPr txBox="1"/>
          <p:nvPr/>
        </p:nvSpPr>
        <p:spPr>
          <a:xfrm>
            <a:off x="5957731" y="1937648"/>
            <a:ext cx="23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token (NYM)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8" name="Google Shape;218;p61"/>
          <p:cNvCxnSpPr/>
          <p:nvPr/>
        </p:nvCxnSpPr>
        <p:spPr>
          <a:xfrm rot="10800000">
            <a:off x="5967402" y="2313323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61"/>
          <p:cNvCxnSpPr/>
          <p:nvPr/>
        </p:nvCxnSpPr>
        <p:spPr>
          <a:xfrm rot="10800000">
            <a:off x="1504193" y="2313323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0" name="Google Shape;220;p61"/>
          <p:cNvPicPr preferRelativeResize="0"/>
          <p:nvPr/>
        </p:nvPicPr>
        <p:blipFill rotWithShape="1">
          <a:blip r:embed="rId3">
            <a:alphaModFix/>
          </a:blip>
          <a:srcRect b="0" l="0" r="-4384" t="-4384"/>
          <a:stretch/>
        </p:blipFill>
        <p:spPr>
          <a:xfrm>
            <a:off x="720953" y="1965457"/>
            <a:ext cx="594360" cy="594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7092" y="1956313"/>
            <a:ext cx="612648" cy="612648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61"/>
          <p:cNvSpPr txBox="1"/>
          <p:nvPr/>
        </p:nvSpPr>
        <p:spPr>
          <a:xfrm>
            <a:off x="5967402" y="3988847"/>
            <a:ext cx="24894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 IBC and CosmWasm-enabled Cosmos blockchain that allows the usage of zk-nym anonymous credentials.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61"/>
          <p:cNvSpPr txBox="1"/>
          <p:nvPr/>
        </p:nvSpPr>
        <p:spPr>
          <a:xfrm>
            <a:off x="5959113" y="3492672"/>
            <a:ext cx="2328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Nyx Blockchain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4" name="Google Shape;224;p61"/>
          <p:cNvCxnSpPr/>
          <p:nvPr/>
        </p:nvCxnSpPr>
        <p:spPr>
          <a:xfrm rot="10800000">
            <a:off x="5967402" y="3868347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5" name="Google Shape;225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80803" y="3556327"/>
            <a:ext cx="665226" cy="57533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61"/>
          <p:cNvSpPr txBox="1"/>
          <p:nvPr/>
        </p:nvSpPr>
        <p:spPr>
          <a:xfrm>
            <a:off x="1504193" y="3988839"/>
            <a:ext cx="25515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Allow 3rd party apps to anonymize any arbitrary ‘</a:t>
            </a:r>
            <a:r>
              <a:rPr i="1"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key : value</a:t>
            </a: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’ pairs, so users can privately reveal part or all of their data at their discretion for any authentication.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61"/>
          <p:cNvSpPr txBox="1"/>
          <p:nvPr/>
        </p:nvSpPr>
        <p:spPr>
          <a:xfrm>
            <a:off x="1504193" y="3492672"/>
            <a:ext cx="25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credentials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8" name="Google Shape;228;p61"/>
          <p:cNvCxnSpPr/>
          <p:nvPr/>
        </p:nvCxnSpPr>
        <p:spPr>
          <a:xfrm rot="10800000">
            <a:off x="1504193" y="3868347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9" name="Google Shape;229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994" y="3560899"/>
            <a:ext cx="576530" cy="585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E0F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62"/>
          <p:cNvPicPr preferRelativeResize="0"/>
          <p:nvPr/>
        </p:nvPicPr>
        <p:blipFill rotWithShape="1">
          <a:blip r:embed="rId3">
            <a:alphaModFix/>
          </a:blip>
          <a:srcRect b="49580" l="-49860" r="49860" t="-49580"/>
          <a:stretch/>
        </p:blipFill>
        <p:spPr>
          <a:xfrm>
            <a:off x="-5" y="754377"/>
            <a:ext cx="4389125" cy="438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62"/>
          <p:cNvSpPr/>
          <p:nvPr/>
        </p:nvSpPr>
        <p:spPr>
          <a:xfrm>
            <a:off x="4389125" y="-7650"/>
            <a:ext cx="47550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450" y="564775"/>
            <a:ext cx="1242200" cy="124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62"/>
          <p:cNvSpPr txBox="1"/>
          <p:nvPr/>
        </p:nvSpPr>
        <p:spPr>
          <a:xfrm>
            <a:off x="554450" y="1974725"/>
            <a:ext cx="3096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mixnet</a:t>
            </a:r>
            <a:b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Scalable, tunable latency, and generic: As fast and private as required by any app.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8" name="Google Shape;238;p62"/>
          <p:cNvCxnSpPr/>
          <p:nvPr/>
        </p:nvCxnSpPr>
        <p:spPr>
          <a:xfrm>
            <a:off x="571217" y="34571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9" name="Google Shape;239;p62"/>
          <p:cNvGrpSpPr/>
          <p:nvPr/>
        </p:nvGrpSpPr>
        <p:grpSpPr>
          <a:xfrm>
            <a:off x="4823350" y="488078"/>
            <a:ext cx="3861000" cy="4167344"/>
            <a:chOff x="4823350" y="514152"/>
            <a:chExt cx="3861000" cy="4167344"/>
          </a:xfrm>
        </p:grpSpPr>
        <p:sp>
          <p:nvSpPr>
            <p:cNvPr id="240" name="Google Shape;240;p62"/>
            <p:cNvSpPr txBox="1"/>
            <p:nvPr/>
          </p:nvSpPr>
          <p:spPr>
            <a:xfrm>
              <a:off x="5411950" y="536938"/>
              <a:ext cx="327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Roboto"/>
                  <a:ea typeface="Roboto"/>
                  <a:cs typeface="Roboto"/>
                  <a:sym typeface="Roboto"/>
                </a:rPr>
                <a:t>Multiple hops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41" name="Google Shape;241;p62"/>
            <p:cNvSpPr/>
            <p:nvPr/>
          </p:nvSpPr>
          <p:spPr>
            <a:xfrm>
              <a:off x="4823350" y="514152"/>
              <a:ext cx="3999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900"/>
                </a:spcAft>
                <a:buNone/>
              </a:pPr>
              <a:r>
                <a:rPr lang="en" sz="3000">
                  <a:latin typeface="Roboto Black"/>
                  <a:ea typeface="Roboto Black"/>
                  <a:cs typeface="Roboto Black"/>
                  <a:sym typeface="Roboto Black"/>
                </a:rPr>
                <a:t>1.</a:t>
              </a:r>
              <a:endParaRPr sz="3000">
                <a:latin typeface="Roboto Black"/>
                <a:ea typeface="Roboto Black"/>
                <a:cs typeface="Roboto Black"/>
                <a:sym typeface="Roboto Black"/>
              </a:endParaRPr>
            </a:p>
          </p:txBody>
        </p:sp>
        <p:sp>
          <p:nvSpPr>
            <p:cNvPr id="242" name="Google Shape;242;p62"/>
            <p:cNvSpPr/>
            <p:nvPr/>
          </p:nvSpPr>
          <p:spPr>
            <a:xfrm>
              <a:off x="4823350" y="1562249"/>
              <a:ext cx="3999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900"/>
                </a:spcAft>
                <a:buNone/>
              </a:pPr>
              <a:r>
                <a:rPr lang="en" sz="3000">
                  <a:latin typeface="Roboto Black"/>
                  <a:ea typeface="Roboto Black"/>
                  <a:cs typeface="Roboto Black"/>
                  <a:sym typeface="Roboto Black"/>
                </a:rPr>
                <a:t>2.</a:t>
              </a:r>
              <a:endParaRPr sz="3000">
                <a:latin typeface="Roboto Black"/>
                <a:ea typeface="Roboto Black"/>
                <a:cs typeface="Roboto Black"/>
                <a:sym typeface="Roboto Black"/>
              </a:endParaRPr>
            </a:p>
          </p:txBody>
        </p:sp>
        <p:sp>
          <p:nvSpPr>
            <p:cNvPr id="243" name="Google Shape;243;p62"/>
            <p:cNvSpPr/>
            <p:nvPr/>
          </p:nvSpPr>
          <p:spPr>
            <a:xfrm>
              <a:off x="4823350" y="2792370"/>
              <a:ext cx="3999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900"/>
                </a:spcAft>
                <a:buNone/>
              </a:pPr>
              <a:r>
                <a:rPr lang="en" sz="3000">
                  <a:latin typeface="Roboto Black"/>
                  <a:ea typeface="Roboto Black"/>
                  <a:cs typeface="Roboto Black"/>
                  <a:sym typeface="Roboto Black"/>
                </a:rPr>
                <a:t>3.</a:t>
              </a:r>
              <a:endParaRPr sz="3000">
                <a:latin typeface="Roboto Black"/>
                <a:ea typeface="Roboto Black"/>
                <a:cs typeface="Roboto Black"/>
                <a:sym typeface="Roboto Black"/>
              </a:endParaRPr>
            </a:p>
          </p:txBody>
        </p:sp>
        <p:sp>
          <p:nvSpPr>
            <p:cNvPr id="244" name="Google Shape;244;p62"/>
            <p:cNvSpPr/>
            <p:nvPr/>
          </p:nvSpPr>
          <p:spPr>
            <a:xfrm>
              <a:off x="4823350" y="3851070"/>
              <a:ext cx="3999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900"/>
                </a:spcAft>
                <a:buNone/>
              </a:pPr>
              <a:r>
                <a:rPr lang="en" sz="3000">
                  <a:latin typeface="Roboto Black"/>
                  <a:ea typeface="Roboto Black"/>
                  <a:cs typeface="Roboto Black"/>
                  <a:sym typeface="Roboto Black"/>
                </a:rPr>
                <a:t>4.</a:t>
              </a:r>
              <a:endParaRPr sz="3000">
                <a:latin typeface="Roboto Black"/>
                <a:ea typeface="Roboto Black"/>
                <a:cs typeface="Roboto Black"/>
                <a:sym typeface="Roboto Black"/>
              </a:endParaRPr>
            </a:p>
          </p:txBody>
        </p:sp>
        <p:cxnSp>
          <p:nvCxnSpPr>
            <p:cNvPr id="245" name="Google Shape;245;p62"/>
            <p:cNvCxnSpPr/>
            <p:nvPr/>
          </p:nvCxnSpPr>
          <p:spPr>
            <a:xfrm>
              <a:off x="5430250" y="864281"/>
              <a:ext cx="31170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6" name="Google Shape;246;p62"/>
            <p:cNvCxnSpPr/>
            <p:nvPr/>
          </p:nvCxnSpPr>
          <p:spPr>
            <a:xfrm>
              <a:off x="5430250" y="1890433"/>
              <a:ext cx="31170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7" name="Google Shape;247;p62"/>
            <p:cNvCxnSpPr/>
            <p:nvPr/>
          </p:nvCxnSpPr>
          <p:spPr>
            <a:xfrm>
              <a:off x="5430250" y="3128568"/>
              <a:ext cx="31170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48" name="Google Shape;248;p62"/>
            <p:cNvSpPr txBox="1"/>
            <p:nvPr/>
          </p:nvSpPr>
          <p:spPr>
            <a:xfrm>
              <a:off x="5411950" y="976565"/>
              <a:ext cx="327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Traffic routed through multiple nodes to unlink origin and destination (IP address), like Tor.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49" name="Google Shape;249;p62"/>
            <p:cNvSpPr txBox="1"/>
            <p:nvPr/>
          </p:nvSpPr>
          <p:spPr>
            <a:xfrm>
              <a:off x="5411950" y="1560267"/>
              <a:ext cx="311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Roboto"/>
                  <a:ea typeface="Roboto"/>
                  <a:cs typeface="Roboto"/>
                  <a:sym typeface="Roboto"/>
                </a:rPr>
                <a:t>Cover traffic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50" name="Google Shape;250;p62"/>
            <p:cNvSpPr txBox="1"/>
            <p:nvPr/>
          </p:nvSpPr>
          <p:spPr>
            <a:xfrm>
              <a:off x="5411950" y="2003708"/>
              <a:ext cx="3272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Prevents traffic analysis via adding cover (‘dummy’)  traffic, with less needed as more real traffic enters the network, unlike Tor.</a:t>
              </a:r>
              <a:r>
                <a:rPr lang="en" sz="1200">
                  <a:latin typeface="Roboto Light"/>
                  <a:ea typeface="Roboto Light"/>
                  <a:cs typeface="Roboto Light"/>
                  <a:sym typeface="Roboto Light"/>
                </a:rPr>
                <a:t> 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51" name="Google Shape;251;p62"/>
            <p:cNvSpPr txBox="1"/>
            <p:nvPr/>
          </p:nvSpPr>
          <p:spPr>
            <a:xfrm>
              <a:off x="5411950" y="2799992"/>
              <a:ext cx="311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Roboto"/>
                  <a:ea typeface="Roboto"/>
                  <a:cs typeface="Roboto"/>
                  <a:sym typeface="Roboto"/>
                </a:rPr>
                <a:t>Timing obfuscation</a:t>
              </a:r>
              <a:endParaRPr b="1"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2" name="Google Shape;252;p62"/>
            <p:cNvSpPr txBox="1"/>
            <p:nvPr/>
          </p:nvSpPr>
          <p:spPr>
            <a:xfrm>
              <a:off x="5411950" y="3221940"/>
              <a:ext cx="327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Packets re-ordered at each hop prevents traffic de-anonymization.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253" name="Google Shape;253;p62"/>
            <p:cNvSpPr txBox="1"/>
            <p:nvPr/>
          </p:nvSpPr>
          <p:spPr>
            <a:xfrm>
              <a:off x="5411950" y="3865825"/>
              <a:ext cx="311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Roboto"/>
                  <a:ea typeface="Roboto"/>
                  <a:cs typeface="Roboto"/>
                  <a:sym typeface="Roboto"/>
                </a:rPr>
                <a:t>Horizontal scalability</a:t>
              </a:r>
              <a:endParaRPr b="1" sz="18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4" name="Google Shape;254;p62"/>
            <p:cNvSpPr txBox="1"/>
            <p:nvPr/>
          </p:nvSpPr>
          <p:spPr>
            <a:xfrm>
              <a:off x="5411950" y="4312196"/>
              <a:ext cx="327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Unlike blockchains, Nym mixnet can expand to allow for more traffic just like the web.  </a:t>
              </a:r>
              <a:endParaRPr sz="1200"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cxnSp>
          <p:nvCxnSpPr>
            <p:cNvPr id="255" name="Google Shape;255;p62"/>
            <p:cNvCxnSpPr/>
            <p:nvPr/>
          </p:nvCxnSpPr>
          <p:spPr>
            <a:xfrm>
              <a:off x="5430250" y="4187279"/>
              <a:ext cx="31170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E0F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3"/>
          <p:cNvSpPr/>
          <p:nvPr/>
        </p:nvSpPr>
        <p:spPr>
          <a:xfrm>
            <a:off x="1950450" y="386325"/>
            <a:ext cx="52431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mixnet comparison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1" name="Google Shape;261;p63"/>
          <p:cNvGrpSpPr/>
          <p:nvPr/>
        </p:nvGrpSpPr>
        <p:grpSpPr>
          <a:xfrm>
            <a:off x="1492383" y="1022326"/>
            <a:ext cx="6145450" cy="4050000"/>
            <a:chOff x="1492383" y="1000175"/>
            <a:chExt cx="6145450" cy="4050000"/>
          </a:xfrm>
        </p:grpSpPr>
        <p:pic>
          <p:nvPicPr>
            <p:cNvPr id="262" name="Google Shape;262;p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92383" y="1339216"/>
              <a:ext cx="6145450" cy="34568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63"/>
            <p:cNvSpPr/>
            <p:nvPr/>
          </p:nvSpPr>
          <p:spPr>
            <a:xfrm>
              <a:off x="6957200" y="1000175"/>
              <a:ext cx="574200" cy="4050000"/>
            </a:xfrm>
            <a:prstGeom prst="rect">
              <a:avLst/>
            </a:prstGeom>
            <a:solidFill>
              <a:srgbClr val="0D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63"/>
            <p:cNvSpPr/>
            <p:nvPr/>
          </p:nvSpPr>
          <p:spPr>
            <a:xfrm>
              <a:off x="1772155" y="1000175"/>
              <a:ext cx="689100" cy="4050000"/>
            </a:xfrm>
            <a:prstGeom prst="rect">
              <a:avLst/>
            </a:prstGeom>
            <a:solidFill>
              <a:srgbClr val="0D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65" name="Google Shape;265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512" y="1626300"/>
            <a:ext cx="804672" cy="46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0992" y="1625615"/>
            <a:ext cx="804672" cy="469392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63"/>
          <p:cNvSpPr/>
          <p:nvPr/>
        </p:nvSpPr>
        <p:spPr>
          <a:xfrm>
            <a:off x="5536190" y="2373305"/>
            <a:ext cx="1424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Anonymized packets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8" name="Google Shape;268;p63"/>
          <p:cNvCxnSpPr/>
          <p:nvPr/>
        </p:nvCxnSpPr>
        <p:spPr>
          <a:xfrm>
            <a:off x="6248240" y="2015102"/>
            <a:ext cx="0" cy="302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triangle"/>
            <a:tailEnd len="sm" w="sm" type="none"/>
          </a:ln>
        </p:spPr>
      </p:cxnSp>
      <p:sp>
        <p:nvSpPr>
          <p:cNvPr id="269" name="Google Shape;269;p63"/>
          <p:cNvSpPr/>
          <p:nvPr/>
        </p:nvSpPr>
        <p:spPr>
          <a:xfrm>
            <a:off x="1577038" y="1160058"/>
            <a:ext cx="8949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You</a:t>
            </a:r>
            <a:endParaRPr b="1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63"/>
          <p:cNvSpPr/>
          <p:nvPr/>
        </p:nvSpPr>
        <p:spPr>
          <a:xfrm>
            <a:off x="4124550" y="1160058"/>
            <a:ext cx="8949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Nodes</a:t>
            </a:r>
            <a:endParaRPr b="1"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63"/>
          <p:cNvSpPr/>
          <p:nvPr/>
        </p:nvSpPr>
        <p:spPr>
          <a:xfrm>
            <a:off x="6571574" y="1160051"/>
            <a:ext cx="1424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Web destination</a:t>
            </a:r>
            <a:endParaRPr b="1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63"/>
          <p:cNvSpPr/>
          <p:nvPr/>
        </p:nvSpPr>
        <p:spPr>
          <a:xfrm>
            <a:off x="2536337" y="1541058"/>
            <a:ext cx="12555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Internet Traffic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p63"/>
          <p:cNvSpPr txBox="1"/>
          <p:nvPr/>
        </p:nvSpPr>
        <p:spPr>
          <a:xfrm>
            <a:off x="704648" y="4330840"/>
            <a:ext cx="81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VPN: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63"/>
          <p:cNvSpPr txBox="1"/>
          <p:nvPr/>
        </p:nvSpPr>
        <p:spPr>
          <a:xfrm>
            <a:off x="878648" y="2930678"/>
            <a:ext cx="641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Tor: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63"/>
          <p:cNvSpPr txBox="1"/>
          <p:nvPr/>
        </p:nvSpPr>
        <p:spPr>
          <a:xfrm>
            <a:off x="722648" y="1661053"/>
            <a:ext cx="797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Nym: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6" name="Google Shape;276;p63"/>
          <p:cNvGrpSpPr/>
          <p:nvPr/>
        </p:nvGrpSpPr>
        <p:grpSpPr>
          <a:xfrm>
            <a:off x="3967518" y="1497791"/>
            <a:ext cx="246900" cy="246900"/>
            <a:chOff x="3967518" y="1551840"/>
            <a:chExt cx="246900" cy="246900"/>
          </a:xfrm>
        </p:grpSpPr>
        <p:sp>
          <p:nvSpPr>
            <p:cNvPr id="277" name="Google Shape;277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78" name="Google Shape;278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79" name="Google Shape;279;p63"/>
          <p:cNvGrpSpPr/>
          <p:nvPr/>
        </p:nvGrpSpPr>
        <p:grpSpPr>
          <a:xfrm>
            <a:off x="4454806" y="1497791"/>
            <a:ext cx="246900" cy="246900"/>
            <a:chOff x="3967518" y="1551840"/>
            <a:chExt cx="246900" cy="246900"/>
          </a:xfrm>
        </p:grpSpPr>
        <p:sp>
          <p:nvSpPr>
            <p:cNvPr id="280" name="Google Shape;280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81" name="Google Shape;281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82" name="Google Shape;282;p63"/>
          <p:cNvGrpSpPr/>
          <p:nvPr/>
        </p:nvGrpSpPr>
        <p:grpSpPr>
          <a:xfrm>
            <a:off x="4964381" y="1497791"/>
            <a:ext cx="246900" cy="246900"/>
            <a:chOff x="3967518" y="1551840"/>
            <a:chExt cx="246900" cy="246900"/>
          </a:xfrm>
        </p:grpSpPr>
        <p:sp>
          <p:nvSpPr>
            <p:cNvPr id="283" name="Google Shape;283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84" name="Google Shape;284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85" name="Google Shape;285;p63"/>
          <p:cNvGrpSpPr/>
          <p:nvPr/>
        </p:nvGrpSpPr>
        <p:grpSpPr>
          <a:xfrm>
            <a:off x="3967518" y="2015091"/>
            <a:ext cx="246900" cy="246900"/>
            <a:chOff x="3967518" y="1551840"/>
            <a:chExt cx="246900" cy="246900"/>
          </a:xfrm>
        </p:grpSpPr>
        <p:sp>
          <p:nvSpPr>
            <p:cNvPr id="286" name="Google Shape;286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87" name="Google Shape;287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88" name="Google Shape;288;p63"/>
          <p:cNvGrpSpPr/>
          <p:nvPr/>
        </p:nvGrpSpPr>
        <p:grpSpPr>
          <a:xfrm>
            <a:off x="4454806" y="2015091"/>
            <a:ext cx="246900" cy="246900"/>
            <a:chOff x="3967518" y="1551840"/>
            <a:chExt cx="246900" cy="246900"/>
          </a:xfrm>
        </p:grpSpPr>
        <p:sp>
          <p:nvSpPr>
            <p:cNvPr id="289" name="Google Shape;289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90" name="Google Shape;290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91" name="Google Shape;291;p63"/>
          <p:cNvGrpSpPr/>
          <p:nvPr/>
        </p:nvGrpSpPr>
        <p:grpSpPr>
          <a:xfrm>
            <a:off x="4964381" y="2015091"/>
            <a:ext cx="246900" cy="246900"/>
            <a:chOff x="3967518" y="1551840"/>
            <a:chExt cx="246900" cy="246900"/>
          </a:xfrm>
        </p:grpSpPr>
        <p:sp>
          <p:nvSpPr>
            <p:cNvPr id="292" name="Google Shape;292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93" name="Google Shape;293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94" name="Google Shape;294;p63"/>
          <p:cNvGrpSpPr/>
          <p:nvPr/>
        </p:nvGrpSpPr>
        <p:grpSpPr>
          <a:xfrm>
            <a:off x="3967518" y="3021791"/>
            <a:ext cx="246900" cy="246900"/>
            <a:chOff x="3967518" y="1551840"/>
            <a:chExt cx="246900" cy="246900"/>
          </a:xfrm>
        </p:grpSpPr>
        <p:sp>
          <p:nvSpPr>
            <p:cNvPr id="295" name="Google Shape;295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96" name="Google Shape;296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97" name="Google Shape;297;p63"/>
          <p:cNvGrpSpPr/>
          <p:nvPr/>
        </p:nvGrpSpPr>
        <p:grpSpPr>
          <a:xfrm>
            <a:off x="4454806" y="3021791"/>
            <a:ext cx="246900" cy="246900"/>
            <a:chOff x="3967518" y="1551840"/>
            <a:chExt cx="246900" cy="246900"/>
          </a:xfrm>
        </p:grpSpPr>
        <p:sp>
          <p:nvSpPr>
            <p:cNvPr id="298" name="Google Shape;298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99" name="Google Shape;299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300" name="Google Shape;300;p63"/>
          <p:cNvGrpSpPr/>
          <p:nvPr/>
        </p:nvGrpSpPr>
        <p:grpSpPr>
          <a:xfrm>
            <a:off x="4964381" y="3021791"/>
            <a:ext cx="246900" cy="246900"/>
            <a:chOff x="3967518" y="1551840"/>
            <a:chExt cx="246900" cy="246900"/>
          </a:xfrm>
        </p:grpSpPr>
        <p:sp>
          <p:nvSpPr>
            <p:cNvPr id="301" name="Google Shape;301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302" name="Google Shape;302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303" name="Google Shape;303;p63"/>
          <p:cNvGrpSpPr/>
          <p:nvPr/>
        </p:nvGrpSpPr>
        <p:grpSpPr>
          <a:xfrm>
            <a:off x="3967518" y="3539091"/>
            <a:ext cx="246900" cy="246900"/>
            <a:chOff x="3967518" y="1551840"/>
            <a:chExt cx="246900" cy="246900"/>
          </a:xfrm>
        </p:grpSpPr>
        <p:sp>
          <p:nvSpPr>
            <p:cNvPr id="304" name="Google Shape;304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305" name="Google Shape;305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306" name="Google Shape;306;p63"/>
          <p:cNvGrpSpPr/>
          <p:nvPr/>
        </p:nvGrpSpPr>
        <p:grpSpPr>
          <a:xfrm>
            <a:off x="4454806" y="3539091"/>
            <a:ext cx="246900" cy="246900"/>
            <a:chOff x="3967518" y="1551840"/>
            <a:chExt cx="246900" cy="246900"/>
          </a:xfrm>
        </p:grpSpPr>
        <p:sp>
          <p:nvSpPr>
            <p:cNvPr id="307" name="Google Shape;307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308" name="Google Shape;308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309" name="Google Shape;309;p63"/>
          <p:cNvGrpSpPr/>
          <p:nvPr/>
        </p:nvGrpSpPr>
        <p:grpSpPr>
          <a:xfrm>
            <a:off x="4964381" y="3539091"/>
            <a:ext cx="246900" cy="246900"/>
            <a:chOff x="3967518" y="1551840"/>
            <a:chExt cx="246900" cy="246900"/>
          </a:xfrm>
        </p:grpSpPr>
        <p:sp>
          <p:nvSpPr>
            <p:cNvPr id="310" name="Google Shape;310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311" name="Google Shape;311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312" name="Google Shape;312;p63"/>
          <p:cNvGrpSpPr/>
          <p:nvPr/>
        </p:nvGrpSpPr>
        <p:grpSpPr>
          <a:xfrm>
            <a:off x="4454806" y="4366433"/>
            <a:ext cx="246900" cy="246900"/>
            <a:chOff x="3967518" y="1551840"/>
            <a:chExt cx="246900" cy="246900"/>
          </a:xfrm>
        </p:grpSpPr>
        <p:sp>
          <p:nvSpPr>
            <p:cNvPr id="313" name="Google Shape;313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314" name="Google Shape;314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pic>
        <p:nvPicPr>
          <p:cNvPr id="315" name="Google Shape;315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512" y="2856397"/>
            <a:ext cx="804672" cy="46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0992" y="2855029"/>
            <a:ext cx="804672" cy="469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512" y="4224873"/>
            <a:ext cx="804672" cy="46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0992" y="4223505"/>
            <a:ext cx="804672" cy="4693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" name="Google Shape;319;p63"/>
          <p:cNvGrpSpPr/>
          <p:nvPr/>
        </p:nvGrpSpPr>
        <p:grpSpPr>
          <a:xfrm>
            <a:off x="3622643" y="1736854"/>
            <a:ext cx="246900" cy="246900"/>
            <a:chOff x="3967518" y="1551840"/>
            <a:chExt cx="246900" cy="246900"/>
          </a:xfrm>
        </p:grpSpPr>
        <p:sp>
          <p:nvSpPr>
            <p:cNvPr id="320" name="Google Shape;320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321" name="Google Shape;321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322" name="Google Shape;322;p63"/>
          <p:cNvGrpSpPr/>
          <p:nvPr/>
        </p:nvGrpSpPr>
        <p:grpSpPr>
          <a:xfrm>
            <a:off x="5212956" y="1736854"/>
            <a:ext cx="246900" cy="246900"/>
            <a:chOff x="3967518" y="1551840"/>
            <a:chExt cx="246900" cy="246900"/>
          </a:xfrm>
        </p:grpSpPr>
        <p:sp>
          <p:nvSpPr>
            <p:cNvPr id="323" name="Google Shape;323;p63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324" name="Google Shape;324;p63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07800"/>
            <a:ext cx="8839198" cy="3824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77725"/>
            <a:ext cx="8839202" cy="3922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525" y="191250"/>
            <a:ext cx="7850950" cy="441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7"/>
          <p:cNvSpPr/>
          <p:nvPr/>
        </p:nvSpPr>
        <p:spPr>
          <a:xfrm>
            <a:off x="4274825" y="373775"/>
            <a:ext cx="45966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 Want to Play</a:t>
            </a:r>
            <a:endParaRPr b="1"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With Code</a:t>
            </a:r>
            <a:endParaRPr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5" name="Google Shape;34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800" y="640875"/>
            <a:ext cx="3994525" cy="395072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67"/>
          <p:cNvSpPr txBox="1"/>
          <p:nvPr/>
        </p:nvSpPr>
        <p:spPr>
          <a:xfrm>
            <a:off x="3466150" y="4628250"/>
            <a:ext cx="552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B6E4E"/>
                </a:solidFill>
              </a:rPr>
              <a:t>https://nymtech.net/docs/developers/rust/mixnet/examples/simple</a:t>
            </a:r>
            <a:endParaRPr>
              <a:solidFill>
                <a:srgbClr val="FB6E4E"/>
              </a:solidFill>
            </a:endParaRPr>
          </a:p>
        </p:txBody>
      </p:sp>
      <p:grpSp>
        <p:nvGrpSpPr>
          <p:cNvPr id="347" name="Google Shape;347;p67"/>
          <p:cNvGrpSpPr/>
          <p:nvPr/>
        </p:nvGrpSpPr>
        <p:grpSpPr>
          <a:xfrm>
            <a:off x="7207200" y="3091000"/>
            <a:ext cx="1500600" cy="1500600"/>
            <a:chOff x="7111400" y="1681700"/>
            <a:chExt cx="1500600" cy="1500600"/>
          </a:xfrm>
        </p:grpSpPr>
        <p:pic>
          <p:nvPicPr>
            <p:cNvPr id="348" name="Google Shape;348;p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11400" y="168170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6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94188" y="1759950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0" name="Google Shape;350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73463" y="3168513"/>
            <a:ext cx="1368075" cy="13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025" y="667700"/>
            <a:ext cx="6796200" cy="443945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68"/>
          <p:cNvSpPr/>
          <p:nvPr/>
        </p:nvSpPr>
        <p:spPr>
          <a:xfrm>
            <a:off x="4274825" y="373775"/>
            <a:ext cx="45966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Send &amp; Receive</a:t>
            </a:r>
            <a:endParaRPr b="1"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 Message</a:t>
            </a:r>
            <a:endParaRPr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p68"/>
          <p:cNvSpPr txBox="1"/>
          <p:nvPr/>
        </p:nvSpPr>
        <p:spPr>
          <a:xfrm>
            <a:off x="3466150" y="4628250"/>
            <a:ext cx="552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B6E4E"/>
                </a:solidFill>
              </a:rPr>
              <a:t>https://nymtech.net/docs/developers/rust/mixnet/examples/simple</a:t>
            </a:r>
            <a:endParaRPr>
              <a:solidFill>
                <a:srgbClr val="FB6E4E"/>
              </a:solidFill>
            </a:endParaRPr>
          </a:p>
        </p:txBody>
      </p:sp>
      <p:grpSp>
        <p:nvGrpSpPr>
          <p:cNvPr id="358" name="Google Shape;358;p68"/>
          <p:cNvGrpSpPr/>
          <p:nvPr/>
        </p:nvGrpSpPr>
        <p:grpSpPr>
          <a:xfrm>
            <a:off x="7207200" y="3091000"/>
            <a:ext cx="1500600" cy="1500600"/>
            <a:chOff x="7111400" y="1681700"/>
            <a:chExt cx="1500600" cy="1500600"/>
          </a:xfrm>
        </p:grpSpPr>
        <p:pic>
          <p:nvPicPr>
            <p:cNvPr id="359" name="Google Shape;359;p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11400" y="168170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Google Shape;360;p6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94188" y="1759950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1" name="Google Shape;361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73463" y="3168513"/>
            <a:ext cx="1368075" cy="13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3977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69"/>
          <p:cNvGrpSpPr/>
          <p:nvPr/>
        </p:nvGrpSpPr>
        <p:grpSpPr>
          <a:xfrm>
            <a:off x="345553" y="-531830"/>
            <a:ext cx="8452894" cy="6207160"/>
            <a:chOff x="629810" y="-535728"/>
            <a:chExt cx="8452894" cy="6207160"/>
          </a:xfrm>
        </p:grpSpPr>
        <p:pic>
          <p:nvPicPr>
            <p:cNvPr id="368" name="Google Shape;368;p69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rot="8100000">
              <a:off x="1538828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69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flipH="1" rot="-8100000">
              <a:off x="3784562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0" name="Google Shape;370;p69"/>
          <p:cNvSpPr/>
          <p:nvPr/>
        </p:nvSpPr>
        <p:spPr>
          <a:xfrm>
            <a:off x="510875" y="2198466"/>
            <a:ext cx="81225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Mixnet DeepDive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70"/>
          <p:cNvSpPr txBox="1"/>
          <p:nvPr/>
        </p:nvSpPr>
        <p:spPr>
          <a:xfrm>
            <a:off x="6087737" y="507731"/>
            <a:ext cx="30129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Subscription </a:t>
            </a:r>
            <a:r>
              <a:rPr b="1" i="1"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123</a:t>
            </a:r>
            <a:r>
              <a:rPr b="1"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endParaRPr sz="10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ourier New"/>
              <a:buChar char="-"/>
            </a:pPr>
            <a:r>
              <a:rPr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public key (= cosmos address)</a:t>
            </a:r>
            <a:endParaRPr sz="10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ourier New"/>
              <a:buChar char="-"/>
            </a:pPr>
            <a:r>
              <a:rPr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paid amount</a:t>
            </a:r>
            <a:endParaRPr sz="10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ourier New"/>
              <a:buChar char="-"/>
            </a:pPr>
            <a:r>
              <a:rPr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validity (eg, 1 month, 1 year)</a:t>
            </a:r>
            <a:endParaRPr sz="10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ourier New"/>
              <a:buChar char="-"/>
            </a:pPr>
            <a:r>
              <a:rPr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fair use limit (eg, 250 GB/month)</a:t>
            </a:r>
            <a:endParaRPr sz="10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Courier New"/>
              <a:buChar char="-"/>
            </a:pPr>
            <a:r>
              <a:rPr lang="en" sz="1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consumed GB = 0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377" name="Google Shape;37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5855" y="3067940"/>
            <a:ext cx="440489" cy="440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1436" y="618861"/>
            <a:ext cx="333185" cy="33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486" y="2109267"/>
            <a:ext cx="1367236" cy="1367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1093" y="2782994"/>
            <a:ext cx="440489" cy="440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3063" y="2510916"/>
            <a:ext cx="336548" cy="336548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0"/>
          <p:cNvSpPr txBox="1"/>
          <p:nvPr>
            <p:ph type="title"/>
          </p:nvPr>
        </p:nvSpPr>
        <p:spPr>
          <a:xfrm>
            <a:off x="299008" y="32590"/>
            <a:ext cx="4901700" cy="9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>
                <a:solidFill>
                  <a:schemeClr val="lt1"/>
                </a:solidFill>
              </a:rPr>
              <a:t>Subscribe to NymVPN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83" name="Google Shape;383;p70"/>
          <p:cNvSpPr/>
          <p:nvPr/>
        </p:nvSpPr>
        <p:spPr>
          <a:xfrm>
            <a:off x="6543428" y="1585913"/>
            <a:ext cx="2557440" cy="1997352"/>
          </a:xfrm>
          <a:prstGeom prst="cloud">
            <a:avLst/>
          </a:prstGeom>
          <a:solidFill>
            <a:srgbClr val="7F7F7F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NymVPN subscription and payment</a:t>
            </a:r>
            <a:endParaRPr sz="1100"/>
          </a:p>
        </p:txBody>
      </p:sp>
      <p:sp>
        <p:nvSpPr>
          <p:cNvPr id="384" name="Google Shape;384;p70"/>
          <p:cNvSpPr/>
          <p:nvPr/>
        </p:nvSpPr>
        <p:spPr>
          <a:xfrm>
            <a:off x="1440726" y="1961459"/>
            <a:ext cx="4875000" cy="2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70"/>
          <p:cNvSpPr/>
          <p:nvPr/>
        </p:nvSpPr>
        <p:spPr>
          <a:xfrm rot="10800000">
            <a:off x="1440745" y="3913234"/>
            <a:ext cx="4846500" cy="2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0669" y="1470021"/>
            <a:ext cx="577871" cy="503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5362" y="1485964"/>
            <a:ext cx="451934" cy="451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16392" y="1505604"/>
            <a:ext cx="451935" cy="45193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70"/>
          <p:cNvSpPr txBox="1"/>
          <p:nvPr/>
        </p:nvSpPr>
        <p:spPr>
          <a:xfrm>
            <a:off x="318994" y="3244398"/>
            <a:ext cx="699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pen book outline" id="390" name="Google Shape;390;p7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83501" y="4190934"/>
            <a:ext cx="398262" cy="399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391" name="Google Shape;391;p7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667290" y="4188201"/>
            <a:ext cx="398262" cy="399692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70"/>
          <p:cNvSpPr txBox="1"/>
          <p:nvPr/>
        </p:nvSpPr>
        <p:spPr>
          <a:xfrm>
            <a:off x="2710972" y="1164162"/>
            <a:ext cx="1900800" cy="269400"/>
          </a:xfrm>
          <a:prstGeom prst="rect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payment (fiat, btc, nym)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393" name="Google Shape;393;p70"/>
          <p:cNvSpPr txBox="1"/>
          <p:nvPr/>
        </p:nvSpPr>
        <p:spPr>
          <a:xfrm>
            <a:off x="2333696" y="4512416"/>
            <a:ext cx="3107400" cy="269400"/>
          </a:xfrm>
          <a:prstGeom prst="rect">
            <a:avLst/>
          </a:prstGeom>
          <a:noFill/>
          <a:ln cap="flat" cmpd="sng" w="9525">
            <a:solidFill>
              <a:srgbClr val="0828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 &amp; exit ticketbooks for mixnet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394" name="Google Shape;394;p70"/>
          <p:cNvSpPr/>
          <p:nvPr/>
        </p:nvSpPr>
        <p:spPr>
          <a:xfrm rot="10800000">
            <a:off x="1440746" y="2502532"/>
            <a:ext cx="4846500" cy="2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70"/>
          <p:cNvSpPr/>
          <p:nvPr/>
        </p:nvSpPr>
        <p:spPr>
          <a:xfrm>
            <a:off x="1440725" y="3395005"/>
            <a:ext cx="4846500" cy="2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70"/>
          <p:cNvSpPr txBox="1"/>
          <p:nvPr/>
        </p:nvSpPr>
        <p:spPr>
          <a:xfrm>
            <a:off x="2836696" y="3067939"/>
            <a:ext cx="1732200" cy="269400"/>
          </a:xfrm>
          <a:prstGeom prst="rect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request ticketbook(s)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397" name="Google Shape;397;p7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56975" y="3132755"/>
            <a:ext cx="293198" cy="2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70"/>
          <p:cNvSpPr txBox="1"/>
          <p:nvPr/>
        </p:nvSpPr>
        <p:spPr>
          <a:xfrm>
            <a:off x="6287245" y="3597023"/>
            <a:ext cx="3038400" cy="10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1. verify request with key of </a:t>
            </a:r>
            <a:r>
              <a:rPr b="1" i="1" lang="en" sz="11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123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2. if consumed GB &lt; fair use limit: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2.1 issue ticketbook(s) of 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requested type(s)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   2.2 update consumed GB </a:t>
            </a:r>
            <a:endParaRPr i="1" sz="1100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9" name="Google Shape;399;p70"/>
          <p:cNvSpPr txBox="1"/>
          <p:nvPr/>
        </p:nvSpPr>
        <p:spPr>
          <a:xfrm>
            <a:off x="1800781" y="2249300"/>
            <a:ext cx="4011300" cy="269400"/>
          </a:xfrm>
          <a:prstGeom prst="rect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confirm and create cosmos address for subscription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1"/>
          <p:cNvSpPr txBox="1"/>
          <p:nvPr>
            <p:ph idx="1" type="body"/>
          </p:nvPr>
        </p:nvSpPr>
        <p:spPr>
          <a:xfrm>
            <a:off x="124059" y="3937055"/>
            <a:ext cx="45564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200"/>
              <a:buNone/>
            </a:pPr>
            <a:r>
              <a:rPr b="1" i="1" lang="en" sz="1100">
                <a:solidFill>
                  <a:srgbClr val="00B0F0"/>
                </a:solidFill>
              </a:rPr>
              <a:t>mixnet exit </a:t>
            </a:r>
            <a:r>
              <a:rPr lang="en" sz="1100">
                <a:solidFill>
                  <a:schemeClr val="lt1"/>
                </a:solidFill>
              </a:rPr>
              <a:t>tickets must be smaller than </a:t>
            </a:r>
            <a:r>
              <a:rPr i="1" lang="en" sz="1100">
                <a:solidFill>
                  <a:schemeClr val="lt1"/>
                </a:solidFill>
              </a:rPr>
              <a:t>WG</a:t>
            </a:r>
            <a:r>
              <a:rPr lang="en" sz="1100">
                <a:solidFill>
                  <a:schemeClr val="lt1"/>
                </a:solidFill>
              </a:rPr>
              <a:t> and </a:t>
            </a:r>
            <a:r>
              <a:rPr i="1" lang="en" sz="1100">
                <a:solidFill>
                  <a:schemeClr val="lt1"/>
                </a:solidFill>
              </a:rPr>
              <a:t>mixnet entry 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" sz="1100">
                <a:solidFill>
                  <a:schemeClr val="lt1"/>
                </a:solidFill>
              </a:rPr>
              <a:t>for session </a:t>
            </a:r>
            <a:r>
              <a:rPr b="1" lang="en" sz="1100">
                <a:solidFill>
                  <a:schemeClr val="lt1"/>
                </a:solidFill>
              </a:rPr>
              <a:t>unlinkability</a:t>
            </a:r>
            <a:r>
              <a:rPr lang="en" sz="1100">
                <a:solidFill>
                  <a:schemeClr val="lt1"/>
                </a:solidFill>
              </a:rPr>
              <a:t> reasons, i.e.:  </a:t>
            </a:r>
            <a:r>
              <a:rPr b="1" lang="en" sz="1100">
                <a:solidFill>
                  <a:schemeClr val="lt1"/>
                </a:solidFill>
              </a:rPr>
              <a:t>G</a:t>
            </a:r>
            <a:r>
              <a:rPr b="1" baseline="-25000" lang="en" sz="1100">
                <a:solidFill>
                  <a:schemeClr val="lt1"/>
                </a:solidFill>
              </a:rPr>
              <a:t>mx</a:t>
            </a:r>
            <a:r>
              <a:rPr b="1" lang="en" sz="1100">
                <a:solidFill>
                  <a:schemeClr val="lt1"/>
                </a:solidFill>
              </a:rPr>
              <a:t> &lt;&lt; G</a:t>
            </a:r>
            <a:r>
              <a:rPr b="1" baseline="-25000" lang="en" sz="1100">
                <a:solidFill>
                  <a:schemeClr val="lt1"/>
                </a:solidFill>
              </a:rPr>
              <a:t>me</a:t>
            </a:r>
            <a:r>
              <a:rPr b="1" lang="en" sz="1100">
                <a:solidFill>
                  <a:schemeClr val="lt1"/>
                </a:solidFill>
              </a:rPr>
              <a:t> , G</a:t>
            </a:r>
            <a:r>
              <a:rPr b="1" baseline="-25000" lang="en" sz="1100">
                <a:solidFill>
                  <a:schemeClr val="lt1"/>
                </a:solidFill>
              </a:rPr>
              <a:t>v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" sz="1100">
                <a:solidFill>
                  <a:schemeClr val="lt1"/>
                </a:solidFill>
              </a:rPr>
              <a:t>However:</a:t>
            </a:r>
            <a:r>
              <a:rPr b="1" lang="en" sz="1100">
                <a:solidFill>
                  <a:schemeClr val="lt1"/>
                </a:solidFill>
              </a:rPr>
              <a:t> overhead</a:t>
            </a:r>
            <a:r>
              <a:rPr lang="en" sz="1100">
                <a:solidFill>
                  <a:schemeClr val="lt1"/>
                </a:solidFill>
              </a:rPr>
              <a:t> of validating more tickets if they are </a:t>
            </a:r>
            <a:r>
              <a:rPr lang="en" sz="1100"/>
              <a:t>smaller</a:t>
            </a:r>
            <a:endParaRPr b="1" sz="1100"/>
          </a:p>
        </p:txBody>
      </p:sp>
      <p:pic>
        <p:nvPicPr>
          <p:cNvPr id="406" name="Google Shape;40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551" y="683836"/>
            <a:ext cx="991767" cy="991767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71"/>
          <p:cNvSpPr txBox="1"/>
          <p:nvPr/>
        </p:nvSpPr>
        <p:spPr>
          <a:xfrm>
            <a:off x="1781969" y="2968130"/>
            <a:ext cx="32748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E1A800"/>
                </a:solidFill>
                <a:latin typeface="Arial"/>
                <a:ea typeface="Arial"/>
                <a:cs typeface="Arial"/>
                <a:sym typeface="Arial"/>
              </a:rPr>
              <a:t>mixnet</a:t>
            </a:r>
            <a:r>
              <a:rPr lang="en" sz="1100">
                <a:solidFill>
                  <a:srgbClr val="E1A8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1100">
                <a:solidFill>
                  <a:srgbClr val="E1A800"/>
                </a:solidFill>
                <a:latin typeface="Arial"/>
                <a:ea typeface="Arial"/>
                <a:cs typeface="Arial"/>
                <a:sym typeface="Arial"/>
              </a:rPr>
              <a:t>entry</a:t>
            </a: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tickets of </a:t>
            </a:r>
            <a:r>
              <a:rPr b="1"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baseline="-25000"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</a:t>
            </a: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=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100-200</a:t>
            </a: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MB each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08" name="Google Shape;408;p71"/>
          <p:cNvSpPr/>
          <p:nvPr/>
        </p:nvSpPr>
        <p:spPr>
          <a:xfrm>
            <a:off x="1156661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71"/>
          <p:cNvSpPr/>
          <p:nvPr/>
        </p:nvSpPr>
        <p:spPr>
          <a:xfrm>
            <a:off x="1027046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71"/>
          <p:cNvSpPr/>
          <p:nvPr/>
        </p:nvSpPr>
        <p:spPr>
          <a:xfrm>
            <a:off x="894638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71"/>
          <p:cNvSpPr/>
          <p:nvPr/>
        </p:nvSpPr>
        <p:spPr>
          <a:xfrm>
            <a:off x="759362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71"/>
          <p:cNvSpPr/>
          <p:nvPr/>
        </p:nvSpPr>
        <p:spPr>
          <a:xfrm>
            <a:off x="626954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71"/>
          <p:cNvSpPr/>
          <p:nvPr/>
        </p:nvSpPr>
        <p:spPr>
          <a:xfrm>
            <a:off x="480691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71"/>
          <p:cNvSpPr/>
          <p:nvPr/>
        </p:nvSpPr>
        <p:spPr>
          <a:xfrm>
            <a:off x="348283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71"/>
          <p:cNvSpPr txBox="1"/>
          <p:nvPr/>
        </p:nvSpPr>
        <p:spPr>
          <a:xfrm>
            <a:off x="1777753" y="3300193"/>
            <a:ext cx="2794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mixnet</a:t>
            </a:r>
            <a:r>
              <a:rPr lang="en" sz="11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11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exit</a:t>
            </a:r>
            <a:r>
              <a:rPr lang="en" sz="11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tickets of </a:t>
            </a:r>
            <a:r>
              <a:rPr b="1"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baseline="-25000"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mx</a:t>
            </a: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lang="en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??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MB each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16" name="Google Shape;416;p71"/>
          <p:cNvSpPr/>
          <p:nvPr/>
        </p:nvSpPr>
        <p:spPr>
          <a:xfrm>
            <a:off x="1156661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71"/>
          <p:cNvSpPr/>
          <p:nvPr/>
        </p:nvSpPr>
        <p:spPr>
          <a:xfrm>
            <a:off x="1027046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71"/>
          <p:cNvSpPr/>
          <p:nvPr/>
        </p:nvSpPr>
        <p:spPr>
          <a:xfrm>
            <a:off x="894638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71"/>
          <p:cNvSpPr/>
          <p:nvPr/>
        </p:nvSpPr>
        <p:spPr>
          <a:xfrm>
            <a:off x="759362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71"/>
          <p:cNvSpPr/>
          <p:nvPr/>
        </p:nvSpPr>
        <p:spPr>
          <a:xfrm>
            <a:off x="626954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71"/>
          <p:cNvSpPr/>
          <p:nvPr/>
        </p:nvSpPr>
        <p:spPr>
          <a:xfrm>
            <a:off x="480691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71"/>
          <p:cNvSpPr/>
          <p:nvPr/>
        </p:nvSpPr>
        <p:spPr>
          <a:xfrm>
            <a:off x="348283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71"/>
          <p:cNvSpPr/>
          <p:nvPr/>
        </p:nvSpPr>
        <p:spPr>
          <a:xfrm>
            <a:off x="1286276" y="305067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71"/>
          <p:cNvSpPr/>
          <p:nvPr/>
        </p:nvSpPr>
        <p:spPr>
          <a:xfrm>
            <a:off x="1286276" y="3379115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71"/>
          <p:cNvSpPr/>
          <p:nvPr/>
        </p:nvSpPr>
        <p:spPr>
          <a:xfrm>
            <a:off x="3683209" y="428793"/>
            <a:ext cx="1914948" cy="1351296"/>
          </a:xfrm>
          <a:prstGeom prst="cloud">
            <a:avLst/>
          </a:prstGeom>
          <a:solidFill>
            <a:srgbClr val="7F7F7F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NymVPN subscription and payment</a:t>
            </a:r>
            <a:endParaRPr sz="1000"/>
          </a:p>
        </p:txBody>
      </p:sp>
      <p:pic>
        <p:nvPicPr>
          <p:cNvPr descr="Open book outline" id="426" name="Google Shape;426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9075" y="2968130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27" name="Google Shape;427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84555" y="3295441"/>
            <a:ext cx="293198" cy="2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71"/>
          <p:cNvSpPr/>
          <p:nvPr/>
        </p:nvSpPr>
        <p:spPr>
          <a:xfrm>
            <a:off x="928834" y="803975"/>
            <a:ext cx="2643000" cy="2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71"/>
          <p:cNvSpPr/>
          <p:nvPr/>
        </p:nvSpPr>
        <p:spPr>
          <a:xfrm rot="10800000">
            <a:off x="928875" y="1132457"/>
            <a:ext cx="2643000" cy="2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pen book outline" id="430" name="Google Shape;430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7986" y="1431925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31" name="Google Shape;431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2561" y="1635853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32" name="Google Shape;432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9531" y="1637539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33" name="Google Shape;433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1737" y="1433382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34" name="Google Shape;434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14662" y="1636825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35" name="Google Shape;435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79792" y="1633462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36" name="Google Shape;436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0996" y="1633462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37" name="Google Shape;437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0914" y="1431925"/>
            <a:ext cx="293198" cy="2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71"/>
          <p:cNvSpPr txBox="1"/>
          <p:nvPr/>
        </p:nvSpPr>
        <p:spPr>
          <a:xfrm>
            <a:off x="5133974" y="3393950"/>
            <a:ext cx="4050900" cy="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Fair use limit </a:t>
            </a:r>
            <a:r>
              <a:rPr lang="en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(e.g., </a:t>
            </a: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250 GB </a:t>
            </a:r>
            <a:r>
              <a:rPr lang="en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 month):</a:t>
            </a:r>
            <a:endParaRPr sz="1100">
              <a:solidFill>
                <a:schemeClr val="lt1"/>
              </a:solidFill>
            </a:endParaRPr>
          </a:p>
          <a:p>
            <a:pPr indent="-1270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</a:t>
            </a:r>
            <a:r>
              <a:rPr lang="en" sz="1400">
                <a:solidFill>
                  <a:srgbClr val="E1A800"/>
                </a:solidFill>
                <a:latin typeface="Arial"/>
                <a:ea typeface="Arial"/>
                <a:cs typeface="Arial"/>
                <a:sym typeface="Arial"/>
              </a:rPr>
              <a:t> entry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 sz="1400">
                <a:solidFill>
                  <a:srgbClr val="E1A8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exit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tickets consume </a:t>
            </a:r>
            <a:r>
              <a:rPr b="1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baseline="-25000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baseline="-25000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mx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MB from the fair use limit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71"/>
          <p:cNvSpPr txBox="1"/>
          <p:nvPr/>
        </p:nvSpPr>
        <p:spPr>
          <a:xfrm>
            <a:off x="111739" y="2573135"/>
            <a:ext cx="4606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Fixed number of tickets per ticketbook (e.g., 100):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descr="Open book outline" id="440" name="Google Shape;440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06502" y="1633462"/>
            <a:ext cx="293198" cy="2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71"/>
          <p:cNvSpPr txBox="1"/>
          <p:nvPr/>
        </p:nvSpPr>
        <p:spPr>
          <a:xfrm>
            <a:off x="1798044" y="510558"/>
            <a:ext cx="1075200" cy="269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subscription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42" name="Google Shape;442;p71"/>
          <p:cNvSpPr txBox="1"/>
          <p:nvPr/>
        </p:nvSpPr>
        <p:spPr>
          <a:xfrm>
            <a:off x="634538" y="1979787"/>
            <a:ext cx="3107400" cy="269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 &amp; exit ticketbooks for mixnet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443" name="Google Shape;443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0580" y="2248764"/>
            <a:ext cx="645953" cy="645952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71"/>
          <p:cNvSpPr/>
          <p:nvPr/>
        </p:nvSpPr>
        <p:spPr>
          <a:xfrm>
            <a:off x="6483388" y="2440631"/>
            <a:ext cx="212100" cy="212100"/>
          </a:xfrm>
          <a:prstGeom prst="ellipse">
            <a:avLst/>
          </a:prstGeom>
          <a:solidFill>
            <a:srgbClr val="4892DC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71"/>
          <p:cNvSpPr/>
          <p:nvPr/>
        </p:nvSpPr>
        <p:spPr>
          <a:xfrm>
            <a:off x="8213517" y="2439498"/>
            <a:ext cx="212100" cy="212100"/>
          </a:xfrm>
          <a:prstGeom prst="ellipse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6" name="Google Shape;446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47925" y="2421060"/>
            <a:ext cx="297663" cy="2976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7" name="Google Shape;447;p71"/>
          <p:cNvCxnSpPr/>
          <p:nvPr/>
        </p:nvCxnSpPr>
        <p:spPr>
          <a:xfrm>
            <a:off x="6186217" y="2556938"/>
            <a:ext cx="279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448" name="Google Shape;448;p71"/>
          <p:cNvCxnSpPr/>
          <p:nvPr/>
        </p:nvCxnSpPr>
        <p:spPr>
          <a:xfrm>
            <a:off x="8452982" y="2555489"/>
            <a:ext cx="235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49" name="Google Shape;449;p71"/>
          <p:cNvSpPr txBox="1"/>
          <p:nvPr/>
        </p:nvSpPr>
        <p:spPr>
          <a:xfrm>
            <a:off x="6256867" y="2647010"/>
            <a:ext cx="694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 </a:t>
            </a:r>
            <a:endParaRPr sz="10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 ticket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50" name="Google Shape;450;p71"/>
          <p:cNvSpPr txBox="1"/>
          <p:nvPr/>
        </p:nvSpPr>
        <p:spPr>
          <a:xfrm>
            <a:off x="8028518" y="2938872"/>
            <a:ext cx="533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aseline="-25000"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GB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51" name="Google Shape;451;p71"/>
          <p:cNvSpPr txBox="1"/>
          <p:nvPr/>
        </p:nvSpPr>
        <p:spPr>
          <a:xfrm>
            <a:off x="6247715" y="2938872"/>
            <a:ext cx="5616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aseline="-25000"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</a:t>
            </a: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GB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52" name="Google Shape;452;p71"/>
          <p:cNvSpPr txBox="1"/>
          <p:nvPr/>
        </p:nvSpPr>
        <p:spPr>
          <a:xfrm>
            <a:off x="8031047" y="2644265"/>
            <a:ext cx="6150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 </a:t>
            </a:r>
            <a:endParaRPr sz="10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exit ticket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53" name="Google Shape;453;p71"/>
          <p:cNvSpPr/>
          <p:nvPr/>
        </p:nvSpPr>
        <p:spPr>
          <a:xfrm>
            <a:off x="6767647" y="2680989"/>
            <a:ext cx="67200" cy="136500"/>
          </a:xfrm>
          <a:prstGeom prst="plaque">
            <a:avLst>
              <a:gd fmla="val 16667" name="adj"/>
            </a:avLst>
          </a:prstGeom>
          <a:solidFill>
            <a:srgbClr val="E1A8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71"/>
          <p:cNvSpPr/>
          <p:nvPr/>
        </p:nvSpPr>
        <p:spPr>
          <a:xfrm>
            <a:off x="8500904" y="2679533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5" name="Google Shape;455;p71"/>
          <p:cNvCxnSpPr/>
          <p:nvPr/>
        </p:nvCxnSpPr>
        <p:spPr>
          <a:xfrm>
            <a:off x="8463866" y="3054288"/>
            <a:ext cx="208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sm" w="sm" type="none"/>
          </a:ln>
        </p:spPr>
      </p:cxnSp>
      <p:cxnSp>
        <p:nvCxnSpPr>
          <p:cNvPr id="456" name="Google Shape;456;p71"/>
          <p:cNvCxnSpPr/>
          <p:nvPr/>
        </p:nvCxnSpPr>
        <p:spPr>
          <a:xfrm>
            <a:off x="6751702" y="3035939"/>
            <a:ext cx="208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Open book outline" id="457" name="Google Shape;457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3577" y="2761090"/>
            <a:ext cx="293198" cy="293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book outline" id="458" name="Google Shape;458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83111" y="2765663"/>
            <a:ext cx="293198" cy="2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71"/>
          <p:cNvSpPr/>
          <p:nvPr/>
        </p:nvSpPr>
        <p:spPr>
          <a:xfrm>
            <a:off x="7704278" y="245086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71"/>
          <p:cNvSpPr/>
          <p:nvPr/>
        </p:nvSpPr>
        <p:spPr>
          <a:xfrm>
            <a:off x="7350355" y="245086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71"/>
          <p:cNvSpPr/>
          <p:nvPr/>
        </p:nvSpPr>
        <p:spPr>
          <a:xfrm>
            <a:off x="6992342" y="245303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2" name="Google Shape;462;p71"/>
          <p:cNvCxnSpPr/>
          <p:nvPr/>
        </p:nvCxnSpPr>
        <p:spPr>
          <a:xfrm>
            <a:off x="6751702" y="2561519"/>
            <a:ext cx="208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63" name="Google Shape;463;p71"/>
          <p:cNvCxnSpPr>
            <a:stCxn id="461" idx="6"/>
          </p:cNvCxnSpPr>
          <p:nvPr/>
        </p:nvCxnSpPr>
        <p:spPr>
          <a:xfrm>
            <a:off x="7204442" y="2559080"/>
            <a:ext cx="141000" cy="2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64" name="Google Shape;464;p71"/>
          <p:cNvCxnSpPr/>
          <p:nvPr/>
        </p:nvCxnSpPr>
        <p:spPr>
          <a:xfrm>
            <a:off x="7553614" y="2560343"/>
            <a:ext cx="141000" cy="2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65" name="Google Shape;465;p71"/>
          <p:cNvCxnSpPr/>
          <p:nvPr/>
        </p:nvCxnSpPr>
        <p:spPr>
          <a:xfrm flipH="1" rot="10800000">
            <a:off x="7954748" y="2549458"/>
            <a:ext cx="220500" cy="6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1254" y="1909847"/>
            <a:ext cx="757044" cy="757044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72"/>
          <p:cNvSpPr txBox="1"/>
          <p:nvPr>
            <p:ph type="title"/>
          </p:nvPr>
        </p:nvSpPr>
        <p:spPr>
          <a:xfrm>
            <a:off x="578921" y="233901"/>
            <a:ext cx="80232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lay"/>
              <a:buNone/>
            </a:pPr>
            <a:r>
              <a:rPr b="1" lang="en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Privacy and security properties of ticketing system</a:t>
            </a:r>
            <a:endParaRPr b="1" sz="257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72"/>
          <p:cNvSpPr txBox="1"/>
          <p:nvPr>
            <p:ph idx="1" type="body"/>
          </p:nvPr>
        </p:nvSpPr>
        <p:spPr>
          <a:xfrm>
            <a:off x="350325" y="1149454"/>
            <a:ext cx="5339400" cy="13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67799" lvl="0" marL="1778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43"/>
              <a:buChar char="•"/>
            </a:pPr>
            <a:r>
              <a:rPr lang="en" sz="18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Payment unlinkability and integrity</a:t>
            </a:r>
            <a:endParaRPr sz="184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5578" lvl="1" marL="52070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rgbClr val="E1A800"/>
              </a:buClr>
              <a:buSzPts val="1565"/>
              <a:buChar char="•"/>
            </a:pPr>
            <a:r>
              <a:rPr lang="en" sz="1565">
                <a:solidFill>
                  <a:srgbClr val="E1A800"/>
                </a:solidFill>
                <a:latin typeface="Arial"/>
                <a:ea typeface="Arial"/>
                <a:cs typeface="Arial"/>
                <a:sym typeface="Arial"/>
              </a:rPr>
              <a:t>No entity can link a ticket to other tickets, the ticketbook or subscription it relates to</a:t>
            </a:r>
            <a:endParaRPr sz="1565">
              <a:solidFill>
                <a:srgbClr val="E1A8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5578" lvl="1" marL="52070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rgbClr val="E1A800"/>
              </a:buClr>
              <a:buSzPts val="1565"/>
              <a:buChar char="•"/>
            </a:pPr>
            <a:r>
              <a:rPr lang="en" sz="1565">
                <a:solidFill>
                  <a:srgbClr val="E1A800"/>
                </a:solidFill>
                <a:latin typeface="Arial"/>
                <a:ea typeface="Arial"/>
                <a:cs typeface="Arial"/>
                <a:sym typeface="Arial"/>
              </a:rPr>
              <a:t>Everyone can verify the validity of a ticket</a:t>
            </a:r>
            <a:endParaRPr sz="1843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9251" y="1353668"/>
            <a:ext cx="502323" cy="502323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72"/>
          <p:cNvSpPr txBox="1"/>
          <p:nvPr/>
        </p:nvSpPr>
        <p:spPr>
          <a:xfrm>
            <a:off x="8235275" y="1779875"/>
            <a:ext cx="502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1300">
              <a:solidFill>
                <a:schemeClr val="lt1"/>
              </a:solidFill>
            </a:endParaRPr>
          </a:p>
        </p:txBody>
      </p:sp>
      <p:cxnSp>
        <p:nvCxnSpPr>
          <p:cNvPr id="476" name="Google Shape;476;p72"/>
          <p:cNvCxnSpPr/>
          <p:nvPr/>
        </p:nvCxnSpPr>
        <p:spPr>
          <a:xfrm>
            <a:off x="7777491" y="1646731"/>
            <a:ext cx="45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77" name="Google Shape;477;p72"/>
          <p:cNvSpPr txBox="1"/>
          <p:nvPr/>
        </p:nvSpPr>
        <p:spPr>
          <a:xfrm>
            <a:off x="7877091" y="1438982"/>
            <a:ext cx="254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??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478" name="Google Shape;478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02020" y="1463977"/>
            <a:ext cx="281703" cy="281703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72"/>
          <p:cNvSpPr txBox="1"/>
          <p:nvPr/>
        </p:nvSpPr>
        <p:spPr>
          <a:xfrm>
            <a:off x="7889332" y="3865751"/>
            <a:ext cx="6444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1500">
              <a:solidFill>
                <a:schemeClr val="lt1"/>
              </a:solidFill>
            </a:endParaRPr>
          </a:p>
        </p:txBody>
      </p:sp>
      <p:cxnSp>
        <p:nvCxnSpPr>
          <p:cNvPr id="480" name="Google Shape;480;p72"/>
          <p:cNvCxnSpPr/>
          <p:nvPr/>
        </p:nvCxnSpPr>
        <p:spPr>
          <a:xfrm>
            <a:off x="7063066" y="3764363"/>
            <a:ext cx="697800" cy="0"/>
          </a:xfrm>
          <a:prstGeom prst="straightConnector1">
            <a:avLst/>
          </a:prstGeom>
          <a:noFill/>
          <a:ln cap="flat" cmpd="sng" w="19050">
            <a:solidFill>
              <a:srgbClr val="FB6E4E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81" name="Google Shape;481;p72"/>
          <p:cNvSpPr txBox="1"/>
          <p:nvPr/>
        </p:nvSpPr>
        <p:spPr>
          <a:xfrm>
            <a:off x="7044085" y="3487790"/>
            <a:ext cx="6765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B6E4E"/>
                </a:solidFill>
                <a:latin typeface="Arial"/>
                <a:ea typeface="Arial"/>
                <a:cs typeface="Arial"/>
                <a:sym typeface="Arial"/>
              </a:rPr>
              <a:t>reveal</a:t>
            </a:r>
            <a:endParaRPr sz="1300">
              <a:solidFill>
                <a:srgbClr val="FB6E4E"/>
              </a:solidFill>
            </a:endParaRPr>
          </a:p>
        </p:txBody>
      </p:sp>
      <p:pic>
        <p:nvPicPr>
          <p:cNvPr id="482" name="Google Shape;482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3430" y="3071850"/>
            <a:ext cx="433645" cy="519266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72"/>
          <p:cNvSpPr txBox="1"/>
          <p:nvPr/>
        </p:nvSpPr>
        <p:spPr>
          <a:xfrm>
            <a:off x="5944000" y="3234004"/>
            <a:ext cx="1292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double-spend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4" name="Google Shape;484;p72"/>
          <p:cNvSpPr/>
          <p:nvPr/>
        </p:nvSpPr>
        <p:spPr>
          <a:xfrm>
            <a:off x="7600230" y="1578532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72"/>
          <p:cNvSpPr/>
          <p:nvPr/>
        </p:nvSpPr>
        <p:spPr>
          <a:xfrm>
            <a:off x="6450414" y="3577656"/>
            <a:ext cx="103200" cy="2514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72"/>
          <p:cNvSpPr/>
          <p:nvPr/>
        </p:nvSpPr>
        <p:spPr>
          <a:xfrm>
            <a:off x="6612128" y="3572892"/>
            <a:ext cx="103200" cy="2514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7" name="Google Shape;487;p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49529" y="3434336"/>
            <a:ext cx="392161" cy="421076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72"/>
          <p:cNvSpPr/>
          <p:nvPr/>
        </p:nvSpPr>
        <p:spPr>
          <a:xfrm>
            <a:off x="6733102" y="210393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9" name="Google Shape;489;p7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21178" y="2103935"/>
            <a:ext cx="293198" cy="2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72"/>
          <p:cNvSpPr/>
          <p:nvPr/>
        </p:nvSpPr>
        <p:spPr>
          <a:xfrm>
            <a:off x="5936536" y="120625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1" name="Google Shape;491;p72"/>
          <p:cNvCxnSpPr/>
          <p:nvPr/>
        </p:nvCxnSpPr>
        <p:spPr>
          <a:xfrm>
            <a:off x="6080577" y="1274455"/>
            <a:ext cx="45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92" name="Google Shape;492;p72"/>
          <p:cNvSpPr txBox="1"/>
          <p:nvPr/>
        </p:nvSpPr>
        <p:spPr>
          <a:xfrm>
            <a:off x="6180177" y="1066706"/>
            <a:ext cx="254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??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93" name="Google Shape;493;p72"/>
          <p:cNvSpPr/>
          <p:nvPr/>
        </p:nvSpPr>
        <p:spPr>
          <a:xfrm>
            <a:off x="6610677" y="120625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72"/>
          <p:cNvSpPr/>
          <p:nvPr/>
        </p:nvSpPr>
        <p:spPr>
          <a:xfrm>
            <a:off x="5943990" y="1578532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5" name="Google Shape;495;p72"/>
          <p:cNvCxnSpPr/>
          <p:nvPr/>
        </p:nvCxnSpPr>
        <p:spPr>
          <a:xfrm>
            <a:off x="6088031" y="1646731"/>
            <a:ext cx="45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96" name="Google Shape;496;p72"/>
          <p:cNvSpPr txBox="1"/>
          <p:nvPr/>
        </p:nvSpPr>
        <p:spPr>
          <a:xfrm>
            <a:off x="6187631" y="1438982"/>
            <a:ext cx="254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??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97" name="Google Shape;497;p72"/>
          <p:cNvSpPr/>
          <p:nvPr/>
        </p:nvSpPr>
        <p:spPr>
          <a:xfrm>
            <a:off x="6618131" y="1578532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72"/>
          <p:cNvSpPr/>
          <p:nvPr/>
        </p:nvSpPr>
        <p:spPr>
          <a:xfrm>
            <a:off x="7598314" y="1217267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9" name="Google Shape;499;p72"/>
          <p:cNvCxnSpPr/>
          <p:nvPr/>
        </p:nvCxnSpPr>
        <p:spPr>
          <a:xfrm>
            <a:off x="7742355" y="1285467"/>
            <a:ext cx="45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500" name="Google Shape;500;p72"/>
          <p:cNvSpPr txBox="1"/>
          <p:nvPr/>
        </p:nvSpPr>
        <p:spPr>
          <a:xfrm>
            <a:off x="7841955" y="1077718"/>
            <a:ext cx="254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??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descr="Open book outline" id="501" name="Google Shape;501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72464" y="1127900"/>
            <a:ext cx="293198" cy="293198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72"/>
          <p:cNvSpPr txBox="1"/>
          <p:nvPr/>
        </p:nvSpPr>
        <p:spPr>
          <a:xfrm>
            <a:off x="350475" y="2397125"/>
            <a:ext cx="5339400" cy="18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67799" lvl="0" marL="177800" rtl="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43"/>
              <a:buChar char="•"/>
            </a:pPr>
            <a:r>
              <a:rPr lang="en" sz="1843">
                <a:solidFill>
                  <a:schemeClr val="lt1"/>
                </a:solidFill>
              </a:rPr>
              <a:t>Double-spending protection</a:t>
            </a:r>
            <a:endParaRPr sz="1843">
              <a:solidFill>
                <a:schemeClr val="lt1"/>
              </a:solidFill>
            </a:endParaRPr>
          </a:p>
          <a:p>
            <a:pPr indent="-175578" lvl="1" marL="52070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rgbClr val="E1A800"/>
              </a:buClr>
              <a:buSzPts val="1565"/>
              <a:buChar char="•"/>
            </a:pPr>
            <a:r>
              <a:rPr lang="en" sz="1565">
                <a:solidFill>
                  <a:srgbClr val="E1A800"/>
                </a:solidFill>
              </a:rPr>
              <a:t>Clients that double-spend a ticket reveal the public key of their subscription, which can be voided</a:t>
            </a:r>
            <a:endParaRPr sz="1565">
              <a:solidFill>
                <a:srgbClr val="E1A800"/>
              </a:solidFill>
            </a:endParaRPr>
          </a:p>
          <a:p>
            <a:pPr indent="-170656" lvl="2" marL="86360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rgbClr val="E1A800"/>
              </a:buClr>
              <a:buSzPts val="1288"/>
              <a:buChar char="•"/>
            </a:pPr>
            <a:r>
              <a:rPr lang="en" sz="1288">
                <a:solidFill>
                  <a:srgbClr val="E1A800"/>
                </a:solidFill>
              </a:rPr>
              <a:t>No more ticketbooks issued for that key / subscription !</a:t>
            </a:r>
            <a:endParaRPr sz="1288">
              <a:solidFill>
                <a:srgbClr val="E1A800"/>
              </a:solidFill>
            </a:endParaRPr>
          </a:p>
          <a:p>
            <a:pPr indent="-175578" lvl="1" marL="52070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65"/>
              <a:buChar char="•"/>
            </a:pPr>
            <a:r>
              <a:rPr lang="en" sz="1565">
                <a:solidFill>
                  <a:schemeClr val="lt1"/>
                </a:solidFill>
              </a:rPr>
              <a:t>Combination of prevention (node checks before accepting the ticket) and detection (checks on all the accepted tickets)</a:t>
            </a:r>
            <a:endParaRPr sz="1565">
              <a:solidFill>
                <a:schemeClr val="lt1"/>
              </a:solidFill>
            </a:endParaRPr>
          </a:p>
          <a:p>
            <a:pPr indent="-170656" lvl="2" marL="863600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Clr>
                <a:srgbClr val="FB6E4E"/>
              </a:buClr>
              <a:buSzPts val="1288"/>
              <a:buChar char="•"/>
            </a:pPr>
            <a:r>
              <a:rPr lang="en" sz="1288">
                <a:solidFill>
                  <a:srgbClr val="FB6E4E"/>
                </a:solidFill>
              </a:rPr>
              <a:t>Probabilistic checking by validators needed for the system to scale</a:t>
            </a:r>
            <a:endParaRPr sz="1288">
              <a:solidFill>
                <a:srgbClr val="FB6E4E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73"/>
          <p:cNvSpPr txBox="1"/>
          <p:nvPr>
            <p:ph type="title"/>
          </p:nvPr>
        </p:nvSpPr>
        <p:spPr>
          <a:xfrm>
            <a:off x="342900" y="154475"/>
            <a:ext cx="8467800" cy="6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lay"/>
              <a:buNone/>
            </a:pPr>
            <a:r>
              <a:rPr b="1" lang="en" sz="277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creation (re-done every epoch)</a:t>
            </a:r>
            <a:endParaRPr b="1" sz="277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73"/>
          <p:cNvSpPr/>
          <p:nvPr/>
        </p:nvSpPr>
        <p:spPr>
          <a:xfrm>
            <a:off x="1248874" y="1610234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73"/>
          <p:cNvSpPr/>
          <p:nvPr/>
        </p:nvSpPr>
        <p:spPr>
          <a:xfrm>
            <a:off x="1208052" y="191265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73"/>
          <p:cNvSpPr/>
          <p:nvPr/>
        </p:nvSpPr>
        <p:spPr>
          <a:xfrm>
            <a:off x="1420324" y="180838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73"/>
          <p:cNvSpPr/>
          <p:nvPr/>
        </p:nvSpPr>
        <p:spPr>
          <a:xfrm>
            <a:off x="1526459" y="156158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73"/>
          <p:cNvSpPr/>
          <p:nvPr/>
        </p:nvSpPr>
        <p:spPr>
          <a:xfrm>
            <a:off x="1697909" y="1826926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73"/>
          <p:cNvSpPr/>
          <p:nvPr/>
        </p:nvSpPr>
        <p:spPr>
          <a:xfrm>
            <a:off x="1243566" y="297298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73"/>
          <p:cNvSpPr/>
          <p:nvPr/>
        </p:nvSpPr>
        <p:spPr>
          <a:xfrm>
            <a:off x="1224380" y="218989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73"/>
          <p:cNvSpPr/>
          <p:nvPr/>
        </p:nvSpPr>
        <p:spPr>
          <a:xfrm>
            <a:off x="1714236" y="212492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73"/>
          <p:cNvSpPr/>
          <p:nvPr/>
        </p:nvSpPr>
        <p:spPr>
          <a:xfrm>
            <a:off x="1501964" y="233056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73"/>
          <p:cNvSpPr/>
          <p:nvPr/>
        </p:nvSpPr>
        <p:spPr>
          <a:xfrm>
            <a:off x="1804045" y="156158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73"/>
          <p:cNvSpPr/>
          <p:nvPr/>
        </p:nvSpPr>
        <p:spPr>
          <a:xfrm>
            <a:off x="1959165" y="196980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73"/>
          <p:cNvSpPr/>
          <p:nvPr/>
        </p:nvSpPr>
        <p:spPr>
          <a:xfrm>
            <a:off x="1763223" y="240217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73"/>
          <p:cNvSpPr/>
          <p:nvPr/>
        </p:nvSpPr>
        <p:spPr>
          <a:xfrm>
            <a:off x="1975491" y="224704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73"/>
          <p:cNvSpPr/>
          <p:nvPr/>
        </p:nvSpPr>
        <p:spPr>
          <a:xfrm>
            <a:off x="2028563" y="170854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73"/>
          <p:cNvSpPr/>
          <p:nvPr/>
        </p:nvSpPr>
        <p:spPr>
          <a:xfrm>
            <a:off x="2297981" y="177606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73"/>
          <p:cNvSpPr/>
          <p:nvPr/>
        </p:nvSpPr>
        <p:spPr>
          <a:xfrm>
            <a:off x="2253065" y="318112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73"/>
          <p:cNvSpPr/>
          <p:nvPr/>
        </p:nvSpPr>
        <p:spPr>
          <a:xfrm>
            <a:off x="2228573" y="2353184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73"/>
          <p:cNvSpPr/>
          <p:nvPr/>
        </p:nvSpPr>
        <p:spPr>
          <a:xfrm>
            <a:off x="2008153" y="254470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73"/>
          <p:cNvSpPr/>
          <p:nvPr/>
        </p:nvSpPr>
        <p:spPr>
          <a:xfrm>
            <a:off x="1542793" y="317043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73"/>
          <p:cNvSpPr/>
          <p:nvPr/>
        </p:nvSpPr>
        <p:spPr>
          <a:xfrm>
            <a:off x="1469309" y="2614442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73"/>
          <p:cNvSpPr/>
          <p:nvPr/>
        </p:nvSpPr>
        <p:spPr>
          <a:xfrm>
            <a:off x="1248874" y="243669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73"/>
          <p:cNvSpPr/>
          <p:nvPr/>
        </p:nvSpPr>
        <p:spPr>
          <a:xfrm>
            <a:off x="2481669" y="208750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73"/>
          <p:cNvSpPr/>
          <p:nvPr/>
        </p:nvSpPr>
        <p:spPr>
          <a:xfrm>
            <a:off x="2508138" y="311925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73"/>
          <p:cNvSpPr/>
          <p:nvPr/>
        </p:nvSpPr>
        <p:spPr>
          <a:xfrm>
            <a:off x="1975489" y="279371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73"/>
          <p:cNvSpPr/>
          <p:nvPr/>
        </p:nvSpPr>
        <p:spPr>
          <a:xfrm>
            <a:off x="1746895" y="293658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73"/>
          <p:cNvSpPr/>
          <p:nvPr/>
        </p:nvSpPr>
        <p:spPr>
          <a:xfrm>
            <a:off x="1485638" y="2894834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73"/>
          <p:cNvSpPr/>
          <p:nvPr/>
        </p:nvSpPr>
        <p:spPr>
          <a:xfrm>
            <a:off x="1224380" y="272057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73"/>
          <p:cNvSpPr/>
          <p:nvPr/>
        </p:nvSpPr>
        <p:spPr>
          <a:xfrm>
            <a:off x="2191844" y="292399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73"/>
          <p:cNvSpPr/>
          <p:nvPr/>
        </p:nvSpPr>
        <p:spPr>
          <a:xfrm>
            <a:off x="2214300" y="152926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73"/>
          <p:cNvSpPr/>
          <p:nvPr/>
        </p:nvSpPr>
        <p:spPr>
          <a:xfrm>
            <a:off x="2473490" y="2595216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73"/>
          <p:cNvSpPr/>
          <p:nvPr/>
        </p:nvSpPr>
        <p:spPr>
          <a:xfrm>
            <a:off x="2483697" y="234535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73"/>
          <p:cNvSpPr/>
          <p:nvPr/>
        </p:nvSpPr>
        <p:spPr>
          <a:xfrm>
            <a:off x="2424522" y="285052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73"/>
          <p:cNvSpPr/>
          <p:nvPr/>
        </p:nvSpPr>
        <p:spPr>
          <a:xfrm>
            <a:off x="1950997" y="3079124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73"/>
          <p:cNvSpPr txBox="1"/>
          <p:nvPr>
            <p:ph idx="1" type="body"/>
          </p:nvPr>
        </p:nvSpPr>
        <p:spPr>
          <a:xfrm>
            <a:off x="3378250" y="1117325"/>
            <a:ext cx="55932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68300" lvl="0" marL="381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"/>
              <a:buAutoNum type="arabicPeriod"/>
            </a:pPr>
            <a:r>
              <a:rPr b="1" lang="en" sz="1800">
                <a:solidFill>
                  <a:schemeClr val="lt1"/>
                </a:solidFill>
              </a:rPr>
              <a:t>Decide</a:t>
            </a:r>
            <a:r>
              <a:rPr lang="en" sz="1800">
                <a:solidFill>
                  <a:schemeClr val="lt1"/>
                </a:solidFill>
              </a:rPr>
              <a:t> on mixnet layer </a:t>
            </a:r>
            <a:r>
              <a:rPr b="1" lang="en" sz="1800">
                <a:solidFill>
                  <a:schemeClr val="lt1"/>
                </a:solidFill>
              </a:rPr>
              <a:t>width W</a:t>
            </a:r>
            <a:endParaRPr sz="1800">
              <a:solidFill>
                <a:schemeClr val="lt1"/>
              </a:solidFill>
            </a:endParaRPr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" sz="1500">
                <a:solidFill>
                  <a:schemeClr val="lt1"/>
                </a:solidFill>
              </a:rPr>
              <a:t>Taking into account recent mixnet demand (mixnet tickets) and number of eligible nodes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4"/>
          <p:cNvSpPr/>
          <p:nvPr/>
        </p:nvSpPr>
        <p:spPr>
          <a:xfrm>
            <a:off x="1248874" y="1610234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74"/>
          <p:cNvSpPr/>
          <p:nvPr/>
        </p:nvSpPr>
        <p:spPr>
          <a:xfrm>
            <a:off x="1208052" y="1912653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74"/>
          <p:cNvSpPr/>
          <p:nvPr/>
        </p:nvSpPr>
        <p:spPr>
          <a:xfrm>
            <a:off x="1420324" y="180838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74"/>
          <p:cNvSpPr/>
          <p:nvPr/>
        </p:nvSpPr>
        <p:spPr>
          <a:xfrm>
            <a:off x="1526459" y="1561589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74"/>
          <p:cNvSpPr/>
          <p:nvPr/>
        </p:nvSpPr>
        <p:spPr>
          <a:xfrm>
            <a:off x="1697909" y="1826926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74"/>
          <p:cNvSpPr/>
          <p:nvPr/>
        </p:nvSpPr>
        <p:spPr>
          <a:xfrm>
            <a:off x="1243566" y="2972987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74"/>
          <p:cNvSpPr/>
          <p:nvPr/>
        </p:nvSpPr>
        <p:spPr>
          <a:xfrm>
            <a:off x="1224380" y="2189898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74"/>
          <p:cNvSpPr/>
          <p:nvPr/>
        </p:nvSpPr>
        <p:spPr>
          <a:xfrm>
            <a:off x="1714236" y="2124925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74"/>
          <p:cNvSpPr/>
          <p:nvPr/>
        </p:nvSpPr>
        <p:spPr>
          <a:xfrm>
            <a:off x="1501964" y="233056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74"/>
          <p:cNvSpPr/>
          <p:nvPr/>
        </p:nvSpPr>
        <p:spPr>
          <a:xfrm>
            <a:off x="1804045" y="156158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74"/>
          <p:cNvSpPr/>
          <p:nvPr/>
        </p:nvSpPr>
        <p:spPr>
          <a:xfrm>
            <a:off x="1959165" y="196980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74"/>
          <p:cNvSpPr/>
          <p:nvPr/>
        </p:nvSpPr>
        <p:spPr>
          <a:xfrm>
            <a:off x="1763223" y="240217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74"/>
          <p:cNvSpPr/>
          <p:nvPr/>
        </p:nvSpPr>
        <p:spPr>
          <a:xfrm>
            <a:off x="1975491" y="2247048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74"/>
          <p:cNvSpPr/>
          <p:nvPr/>
        </p:nvSpPr>
        <p:spPr>
          <a:xfrm>
            <a:off x="2028563" y="1708545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74"/>
          <p:cNvSpPr/>
          <p:nvPr/>
        </p:nvSpPr>
        <p:spPr>
          <a:xfrm>
            <a:off x="2297981" y="177606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74"/>
          <p:cNvSpPr/>
          <p:nvPr/>
        </p:nvSpPr>
        <p:spPr>
          <a:xfrm>
            <a:off x="2253065" y="3181121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74"/>
          <p:cNvSpPr/>
          <p:nvPr/>
        </p:nvSpPr>
        <p:spPr>
          <a:xfrm>
            <a:off x="2228573" y="2353184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74"/>
          <p:cNvSpPr/>
          <p:nvPr/>
        </p:nvSpPr>
        <p:spPr>
          <a:xfrm>
            <a:off x="2008153" y="2544701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74"/>
          <p:cNvSpPr/>
          <p:nvPr/>
        </p:nvSpPr>
        <p:spPr>
          <a:xfrm>
            <a:off x="1542793" y="3170435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74"/>
          <p:cNvSpPr/>
          <p:nvPr/>
        </p:nvSpPr>
        <p:spPr>
          <a:xfrm>
            <a:off x="1469309" y="2614442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74"/>
          <p:cNvSpPr/>
          <p:nvPr/>
        </p:nvSpPr>
        <p:spPr>
          <a:xfrm>
            <a:off x="1248874" y="2436695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74"/>
          <p:cNvSpPr/>
          <p:nvPr/>
        </p:nvSpPr>
        <p:spPr>
          <a:xfrm>
            <a:off x="2481669" y="208750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74"/>
          <p:cNvSpPr/>
          <p:nvPr/>
        </p:nvSpPr>
        <p:spPr>
          <a:xfrm>
            <a:off x="2508138" y="311925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74"/>
          <p:cNvSpPr/>
          <p:nvPr/>
        </p:nvSpPr>
        <p:spPr>
          <a:xfrm>
            <a:off x="1975489" y="2793715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74"/>
          <p:cNvSpPr/>
          <p:nvPr/>
        </p:nvSpPr>
        <p:spPr>
          <a:xfrm>
            <a:off x="1746895" y="293658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74"/>
          <p:cNvSpPr/>
          <p:nvPr/>
        </p:nvSpPr>
        <p:spPr>
          <a:xfrm>
            <a:off x="1485638" y="2894834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74"/>
          <p:cNvSpPr/>
          <p:nvPr/>
        </p:nvSpPr>
        <p:spPr>
          <a:xfrm>
            <a:off x="1224380" y="272057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74"/>
          <p:cNvSpPr/>
          <p:nvPr/>
        </p:nvSpPr>
        <p:spPr>
          <a:xfrm>
            <a:off x="2191844" y="292399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74"/>
          <p:cNvSpPr/>
          <p:nvPr/>
        </p:nvSpPr>
        <p:spPr>
          <a:xfrm>
            <a:off x="2214300" y="1529265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74"/>
          <p:cNvSpPr/>
          <p:nvPr/>
        </p:nvSpPr>
        <p:spPr>
          <a:xfrm>
            <a:off x="2473490" y="2595216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74"/>
          <p:cNvSpPr/>
          <p:nvPr/>
        </p:nvSpPr>
        <p:spPr>
          <a:xfrm>
            <a:off x="2483697" y="2345353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74"/>
          <p:cNvSpPr/>
          <p:nvPr/>
        </p:nvSpPr>
        <p:spPr>
          <a:xfrm>
            <a:off x="2424522" y="2850520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74"/>
          <p:cNvSpPr/>
          <p:nvPr/>
        </p:nvSpPr>
        <p:spPr>
          <a:xfrm>
            <a:off x="1950997" y="3079124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74"/>
          <p:cNvSpPr/>
          <p:nvPr/>
        </p:nvSpPr>
        <p:spPr>
          <a:xfrm>
            <a:off x="1208051" y="417755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74"/>
          <p:cNvSpPr/>
          <p:nvPr/>
        </p:nvSpPr>
        <p:spPr>
          <a:xfrm>
            <a:off x="1208051" y="4519776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74"/>
          <p:cNvSpPr txBox="1"/>
          <p:nvPr/>
        </p:nvSpPr>
        <p:spPr>
          <a:xfrm>
            <a:off x="1566602" y="4145194"/>
            <a:ext cx="1682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 nodes (3*W)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583" name="Google Shape;583;p74"/>
          <p:cNvSpPr txBox="1"/>
          <p:nvPr/>
        </p:nvSpPr>
        <p:spPr>
          <a:xfrm>
            <a:off x="1591499" y="4495325"/>
            <a:ext cx="1786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gateways (N-3*W)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584" name="Google Shape;584;p74"/>
          <p:cNvSpPr txBox="1"/>
          <p:nvPr>
            <p:ph type="title"/>
          </p:nvPr>
        </p:nvSpPr>
        <p:spPr>
          <a:xfrm>
            <a:off x="342900" y="154475"/>
            <a:ext cx="8467800" cy="6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lay"/>
              <a:buNone/>
            </a:pPr>
            <a:r>
              <a:rPr b="1" lang="en" sz="277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creation (re-done every epoch)</a:t>
            </a:r>
            <a:endParaRPr b="1" sz="277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74"/>
          <p:cNvSpPr txBox="1"/>
          <p:nvPr>
            <p:ph idx="1" type="body"/>
          </p:nvPr>
        </p:nvSpPr>
        <p:spPr>
          <a:xfrm>
            <a:off x="3378250" y="1117325"/>
            <a:ext cx="5593200" cy="21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68300" lvl="0" marL="381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"/>
              <a:buAutoNum type="arabicPeriod"/>
            </a:pPr>
            <a:r>
              <a:rPr b="1" lang="en" sz="1800">
                <a:solidFill>
                  <a:schemeClr val="lt1"/>
                </a:solidFill>
              </a:rPr>
              <a:t>Decide</a:t>
            </a:r>
            <a:r>
              <a:rPr lang="en" sz="1800">
                <a:solidFill>
                  <a:schemeClr val="lt1"/>
                </a:solidFill>
              </a:rPr>
              <a:t> on mixnet layer </a:t>
            </a:r>
            <a:r>
              <a:rPr b="1" lang="en" sz="1800">
                <a:solidFill>
                  <a:schemeClr val="lt1"/>
                </a:solidFill>
              </a:rPr>
              <a:t>width W</a:t>
            </a:r>
            <a:endParaRPr sz="1800">
              <a:solidFill>
                <a:schemeClr val="lt1"/>
              </a:solidFill>
            </a:endParaRPr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" sz="1500">
                <a:solidFill>
                  <a:schemeClr val="lt1"/>
                </a:solidFill>
              </a:rPr>
              <a:t>Taking into account recent mixnet demand (mixnet tickets) and number of eligible nodes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-368300" lvl="0" marL="3810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"/>
              <a:buAutoNum type="arabicPeriod"/>
            </a:pPr>
            <a:r>
              <a:rPr b="1" lang="en" sz="1800">
                <a:solidFill>
                  <a:schemeClr val="lt1"/>
                </a:solidFill>
              </a:rPr>
              <a:t>Select 3*W </a:t>
            </a:r>
            <a:r>
              <a:rPr lang="en" sz="1800">
                <a:solidFill>
                  <a:schemeClr val="lt1"/>
                </a:solidFill>
              </a:rPr>
              <a:t>nodes</a:t>
            </a:r>
            <a:r>
              <a:rPr b="1" lang="en" sz="1800">
                <a:solidFill>
                  <a:schemeClr val="lt1"/>
                </a:solidFill>
              </a:rPr>
              <a:t> </a:t>
            </a:r>
            <a:r>
              <a:rPr lang="en" sz="1800">
                <a:solidFill>
                  <a:schemeClr val="lt1"/>
                </a:solidFill>
              </a:rPr>
              <a:t>to be </a:t>
            </a:r>
            <a:r>
              <a:rPr b="1" lang="en" sz="1800">
                <a:solidFill>
                  <a:schemeClr val="lt1"/>
                </a:solidFill>
              </a:rPr>
              <a:t>mix nodes</a:t>
            </a:r>
            <a:endParaRPr sz="1800">
              <a:solidFill>
                <a:schemeClr val="lt1"/>
              </a:solidFill>
            </a:endParaRPr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" sz="1500">
                <a:solidFill>
                  <a:schemeClr val="lt1"/>
                </a:solidFill>
              </a:rPr>
              <a:t>Selection algorithm may consider: high reliability, flags etc. (e.g some nodes may need to </a:t>
            </a:r>
            <a:r>
              <a:rPr i="1" lang="en" sz="1500">
                <a:solidFill>
                  <a:schemeClr val="lt1"/>
                </a:solidFill>
              </a:rPr>
              <a:t>always</a:t>
            </a:r>
            <a:r>
              <a:rPr lang="en" sz="1500">
                <a:solidFill>
                  <a:schemeClr val="lt1"/>
                </a:solidFill>
              </a:rPr>
              <a:t> be gateways for censorship resistance service)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5"/>
          <p:cNvSpPr/>
          <p:nvPr/>
        </p:nvSpPr>
        <p:spPr>
          <a:xfrm>
            <a:off x="1311218" y="1886332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75"/>
          <p:cNvSpPr/>
          <p:nvPr/>
        </p:nvSpPr>
        <p:spPr>
          <a:xfrm>
            <a:off x="1270396" y="2188751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75"/>
          <p:cNvSpPr/>
          <p:nvPr/>
        </p:nvSpPr>
        <p:spPr>
          <a:xfrm>
            <a:off x="1925393" y="412604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75"/>
          <p:cNvSpPr/>
          <p:nvPr/>
        </p:nvSpPr>
        <p:spPr>
          <a:xfrm>
            <a:off x="1588803" y="1837687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75"/>
          <p:cNvSpPr/>
          <p:nvPr/>
        </p:nvSpPr>
        <p:spPr>
          <a:xfrm>
            <a:off x="1760253" y="2103023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75"/>
          <p:cNvSpPr/>
          <p:nvPr/>
        </p:nvSpPr>
        <p:spPr>
          <a:xfrm>
            <a:off x="1830991" y="1684119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75"/>
          <p:cNvSpPr/>
          <p:nvPr/>
        </p:nvSpPr>
        <p:spPr>
          <a:xfrm>
            <a:off x="1286724" y="2465996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75"/>
          <p:cNvSpPr/>
          <p:nvPr/>
        </p:nvSpPr>
        <p:spPr>
          <a:xfrm>
            <a:off x="1776580" y="2401022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75"/>
          <p:cNvSpPr/>
          <p:nvPr/>
        </p:nvSpPr>
        <p:spPr>
          <a:xfrm>
            <a:off x="1926725" y="379517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75"/>
          <p:cNvSpPr/>
          <p:nvPr/>
        </p:nvSpPr>
        <p:spPr>
          <a:xfrm>
            <a:off x="1925392" y="346378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75"/>
          <p:cNvSpPr/>
          <p:nvPr/>
        </p:nvSpPr>
        <p:spPr>
          <a:xfrm>
            <a:off x="1571470" y="412604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75"/>
          <p:cNvSpPr/>
          <p:nvPr/>
        </p:nvSpPr>
        <p:spPr>
          <a:xfrm>
            <a:off x="1571471" y="313387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75"/>
          <p:cNvSpPr/>
          <p:nvPr/>
        </p:nvSpPr>
        <p:spPr>
          <a:xfrm>
            <a:off x="2037835" y="2523146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75"/>
          <p:cNvSpPr/>
          <p:nvPr/>
        </p:nvSpPr>
        <p:spPr>
          <a:xfrm>
            <a:off x="2008322" y="1957773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75"/>
          <p:cNvSpPr/>
          <p:nvPr/>
        </p:nvSpPr>
        <p:spPr>
          <a:xfrm>
            <a:off x="1930700" y="3133172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75"/>
          <p:cNvSpPr/>
          <p:nvPr/>
        </p:nvSpPr>
        <p:spPr>
          <a:xfrm>
            <a:off x="1556143" y="2535475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75"/>
          <p:cNvSpPr/>
          <p:nvPr/>
        </p:nvSpPr>
        <p:spPr>
          <a:xfrm>
            <a:off x="1571470" y="379693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75"/>
          <p:cNvSpPr/>
          <p:nvPr/>
        </p:nvSpPr>
        <p:spPr>
          <a:xfrm>
            <a:off x="1552909" y="2237396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75"/>
          <p:cNvSpPr/>
          <p:nvPr/>
        </p:nvSpPr>
        <p:spPr>
          <a:xfrm>
            <a:off x="2090906" y="2263979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75"/>
          <p:cNvSpPr/>
          <p:nvPr/>
        </p:nvSpPr>
        <p:spPr>
          <a:xfrm>
            <a:off x="1204364" y="2714977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75"/>
          <p:cNvSpPr/>
          <p:nvPr/>
        </p:nvSpPr>
        <p:spPr>
          <a:xfrm>
            <a:off x="942968" y="1946303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75"/>
          <p:cNvSpPr/>
          <p:nvPr/>
        </p:nvSpPr>
        <p:spPr>
          <a:xfrm>
            <a:off x="1574907" y="3465662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75"/>
          <p:cNvSpPr/>
          <p:nvPr/>
        </p:nvSpPr>
        <p:spPr>
          <a:xfrm>
            <a:off x="1213457" y="412821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75"/>
          <p:cNvSpPr/>
          <p:nvPr/>
        </p:nvSpPr>
        <p:spPr>
          <a:xfrm>
            <a:off x="1817398" y="2699021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75"/>
          <p:cNvSpPr/>
          <p:nvPr/>
        </p:nvSpPr>
        <p:spPr>
          <a:xfrm>
            <a:off x="1217176" y="346566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75"/>
          <p:cNvSpPr/>
          <p:nvPr/>
        </p:nvSpPr>
        <p:spPr>
          <a:xfrm>
            <a:off x="2345329" y="2479898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75"/>
          <p:cNvSpPr/>
          <p:nvPr/>
        </p:nvSpPr>
        <p:spPr>
          <a:xfrm>
            <a:off x="1212985" y="313387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75"/>
          <p:cNvSpPr/>
          <p:nvPr/>
        </p:nvSpPr>
        <p:spPr>
          <a:xfrm>
            <a:off x="1212985" y="379693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B6E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75"/>
          <p:cNvSpPr/>
          <p:nvPr/>
        </p:nvSpPr>
        <p:spPr>
          <a:xfrm>
            <a:off x="2142972" y="1733197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75"/>
          <p:cNvSpPr/>
          <p:nvPr/>
        </p:nvSpPr>
        <p:spPr>
          <a:xfrm>
            <a:off x="911692" y="2613294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75"/>
          <p:cNvSpPr/>
          <p:nvPr/>
        </p:nvSpPr>
        <p:spPr>
          <a:xfrm>
            <a:off x="2402336" y="2169126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75"/>
          <p:cNvSpPr/>
          <p:nvPr/>
        </p:nvSpPr>
        <p:spPr>
          <a:xfrm>
            <a:off x="929562" y="2275262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75"/>
          <p:cNvSpPr/>
          <p:nvPr/>
        </p:nvSpPr>
        <p:spPr>
          <a:xfrm>
            <a:off x="2387810" y="1896391"/>
            <a:ext cx="212100" cy="21210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75"/>
          <p:cNvSpPr/>
          <p:nvPr/>
        </p:nvSpPr>
        <p:spPr>
          <a:xfrm flipH="1" rot="-8761467">
            <a:off x="352964" y="2922497"/>
            <a:ext cx="935153" cy="981999"/>
          </a:xfrm>
          <a:prstGeom prst="bentArrow">
            <a:avLst>
              <a:gd fmla="val 13168" name="adj1"/>
              <a:gd fmla="val 17594" name="adj2"/>
              <a:gd fmla="val 29499" name="adj3"/>
              <a:gd fmla="val 40144" name="adj4"/>
            </a:avLst>
          </a:prstGeom>
          <a:solidFill>
            <a:srgbClr val="E1A800"/>
          </a:solidFill>
          <a:ln cap="flat" cmpd="sng" w="19050">
            <a:solidFill>
              <a:srgbClr val="E1A8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75"/>
          <p:cNvSpPr/>
          <p:nvPr/>
        </p:nvSpPr>
        <p:spPr>
          <a:xfrm flipH="1" rot="3197732">
            <a:off x="2135533" y="2825162"/>
            <a:ext cx="935104" cy="982264"/>
          </a:xfrm>
          <a:prstGeom prst="bentArrow">
            <a:avLst>
              <a:gd fmla="val 13168" name="adj1"/>
              <a:gd fmla="val 17594" name="adj2"/>
              <a:gd fmla="val 29499" name="adj3"/>
              <a:gd fmla="val 40144" name="adj4"/>
            </a:avLst>
          </a:prstGeom>
          <a:solidFill>
            <a:srgbClr val="E1A800"/>
          </a:solidFill>
          <a:ln cap="flat" cmpd="sng" w="19050">
            <a:solidFill>
              <a:srgbClr val="E1A8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75"/>
          <p:cNvSpPr txBox="1"/>
          <p:nvPr/>
        </p:nvSpPr>
        <p:spPr>
          <a:xfrm>
            <a:off x="1201349" y="4462850"/>
            <a:ext cx="987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 nodes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626" name="Google Shape;626;p75"/>
          <p:cNvSpPr txBox="1"/>
          <p:nvPr/>
        </p:nvSpPr>
        <p:spPr>
          <a:xfrm>
            <a:off x="1398701" y="1370411"/>
            <a:ext cx="8376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gateways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627" name="Google Shape;627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406" y="1430149"/>
            <a:ext cx="456183" cy="45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379" y="1273861"/>
            <a:ext cx="456183" cy="45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746" y="2046162"/>
            <a:ext cx="456183" cy="45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10367" y="1545588"/>
            <a:ext cx="297663" cy="297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6442" y="1887662"/>
            <a:ext cx="297663" cy="2976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2" name="Google Shape;632;p75"/>
          <p:cNvCxnSpPr/>
          <p:nvPr/>
        </p:nvCxnSpPr>
        <p:spPr>
          <a:xfrm>
            <a:off x="1217952" y="1664808"/>
            <a:ext cx="127500" cy="190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33" name="Google Shape;633;p75"/>
          <p:cNvCxnSpPr/>
          <p:nvPr/>
        </p:nvCxnSpPr>
        <p:spPr>
          <a:xfrm>
            <a:off x="789292" y="1794760"/>
            <a:ext cx="127500" cy="190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34" name="Google Shape;634;p75"/>
          <p:cNvCxnSpPr/>
          <p:nvPr/>
        </p:nvCxnSpPr>
        <p:spPr>
          <a:xfrm rot="10800000">
            <a:off x="634992" y="2063909"/>
            <a:ext cx="254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35" name="Google Shape;635;p75"/>
          <p:cNvCxnSpPr/>
          <p:nvPr/>
        </p:nvCxnSpPr>
        <p:spPr>
          <a:xfrm rot="10800000">
            <a:off x="2639771" y="2253725"/>
            <a:ext cx="209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36" name="Google Shape;636;p75"/>
          <p:cNvCxnSpPr/>
          <p:nvPr/>
        </p:nvCxnSpPr>
        <p:spPr>
          <a:xfrm flipH="1">
            <a:off x="2365274" y="1737626"/>
            <a:ext cx="203100" cy="24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37" name="Google Shape;637;p75"/>
          <p:cNvCxnSpPr/>
          <p:nvPr/>
        </p:nvCxnSpPr>
        <p:spPr>
          <a:xfrm flipH="1">
            <a:off x="2599946" y="1896391"/>
            <a:ext cx="139800" cy="2706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pic>
        <p:nvPicPr>
          <p:cNvPr id="638" name="Google Shape;63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28" y="2259743"/>
            <a:ext cx="456183" cy="4561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9" name="Google Shape;639;p75"/>
          <p:cNvCxnSpPr/>
          <p:nvPr/>
        </p:nvCxnSpPr>
        <p:spPr>
          <a:xfrm flipH="1" rot="10800000">
            <a:off x="597455" y="2430296"/>
            <a:ext cx="258900" cy="35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40" name="Google Shape;640;p75"/>
          <p:cNvCxnSpPr/>
          <p:nvPr/>
        </p:nvCxnSpPr>
        <p:spPr>
          <a:xfrm flipH="1">
            <a:off x="1071635" y="1688925"/>
            <a:ext cx="54000" cy="197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41" name="Google Shape;641;p75"/>
          <p:cNvCxnSpPr/>
          <p:nvPr/>
        </p:nvCxnSpPr>
        <p:spPr>
          <a:xfrm flipH="1">
            <a:off x="2592649" y="2375171"/>
            <a:ext cx="203700" cy="167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pic>
        <p:nvPicPr>
          <p:cNvPr id="642" name="Google Shape;642;p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682" y="3651930"/>
            <a:ext cx="355520" cy="35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5066" y="3218434"/>
            <a:ext cx="355520" cy="35552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75"/>
          <p:cNvSpPr txBox="1"/>
          <p:nvPr>
            <p:ph type="title"/>
          </p:nvPr>
        </p:nvSpPr>
        <p:spPr>
          <a:xfrm>
            <a:off x="342900" y="154475"/>
            <a:ext cx="8467800" cy="6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lay"/>
              <a:buNone/>
            </a:pPr>
            <a:r>
              <a:rPr b="1" lang="en" sz="277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creation (re-done every epoch)</a:t>
            </a:r>
            <a:endParaRPr b="1" sz="277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75"/>
          <p:cNvSpPr txBox="1"/>
          <p:nvPr>
            <p:ph idx="1" type="body"/>
          </p:nvPr>
        </p:nvSpPr>
        <p:spPr>
          <a:xfrm>
            <a:off x="3378250" y="1117325"/>
            <a:ext cx="55932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68300" lvl="0" marL="381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"/>
              <a:buAutoNum type="arabicPeriod"/>
            </a:pPr>
            <a:r>
              <a:rPr b="1" lang="en" sz="1800">
                <a:solidFill>
                  <a:schemeClr val="lt1"/>
                </a:solidFill>
              </a:rPr>
              <a:t>Decide</a:t>
            </a:r>
            <a:r>
              <a:rPr lang="en" sz="1800">
                <a:solidFill>
                  <a:schemeClr val="lt1"/>
                </a:solidFill>
              </a:rPr>
              <a:t> on mixnet layer </a:t>
            </a:r>
            <a:r>
              <a:rPr b="1" lang="en" sz="1800">
                <a:solidFill>
                  <a:schemeClr val="lt1"/>
                </a:solidFill>
              </a:rPr>
              <a:t>width W</a:t>
            </a:r>
            <a:endParaRPr sz="1800">
              <a:solidFill>
                <a:schemeClr val="lt1"/>
              </a:solidFill>
            </a:endParaRPr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" sz="1500">
                <a:solidFill>
                  <a:schemeClr val="lt1"/>
                </a:solidFill>
              </a:rPr>
              <a:t>Taking into account recent mixnet demand (mixnet tickets) and number of eligible nodes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-368300" lvl="0" marL="3810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"/>
              <a:buAutoNum type="arabicPeriod"/>
            </a:pPr>
            <a:r>
              <a:rPr b="1" lang="en" sz="1800">
                <a:solidFill>
                  <a:schemeClr val="lt1"/>
                </a:solidFill>
              </a:rPr>
              <a:t>Select 3*W </a:t>
            </a:r>
            <a:r>
              <a:rPr lang="en" sz="1800">
                <a:solidFill>
                  <a:schemeClr val="lt1"/>
                </a:solidFill>
              </a:rPr>
              <a:t>nodes</a:t>
            </a:r>
            <a:r>
              <a:rPr b="1" lang="en" sz="1800">
                <a:solidFill>
                  <a:schemeClr val="lt1"/>
                </a:solidFill>
              </a:rPr>
              <a:t> </a:t>
            </a:r>
            <a:r>
              <a:rPr lang="en" sz="1800">
                <a:solidFill>
                  <a:schemeClr val="lt1"/>
                </a:solidFill>
              </a:rPr>
              <a:t>to be </a:t>
            </a:r>
            <a:r>
              <a:rPr b="1" lang="en" sz="1800">
                <a:solidFill>
                  <a:schemeClr val="lt1"/>
                </a:solidFill>
              </a:rPr>
              <a:t>mix nodes</a:t>
            </a:r>
            <a:endParaRPr sz="1800">
              <a:solidFill>
                <a:schemeClr val="lt1"/>
              </a:solidFill>
            </a:endParaRPr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" sz="1500">
                <a:solidFill>
                  <a:schemeClr val="lt1"/>
                </a:solidFill>
              </a:rPr>
              <a:t>Selection algorithm may consider: high reliability, flags etc. (e.g some nodes may need to </a:t>
            </a:r>
            <a:r>
              <a:rPr i="1" lang="en" sz="1500">
                <a:solidFill>
                  <a:schemeClr val="lt1"/>
                </a:solidFill>
              </a:rPr>
              <a:t>always</a:t>
            </a:r>
            <a:r>
              <a:rPr lang="en" sz="1500">
                <a:solidFill>
                  <a:schemeClr val="lt1"/>
                </a:solidFill>
              </a:rPr>
              <a:t> be gateways for censorship resistance service)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-368300" lvl="0" marL="3810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"/>
              <a:buAutoNum type="arabicPeriod"/>
            </a:pPr>
            <a:r>
              <a:rPr b="1" lang="en" sz="1800">
                <a:solidFill>
                  <a:schemeClr val="lt1"/>
                </a:solidFill>
              </a:rPr>
              <a:t>All remaining </a:t>
            </a:r>
            <a:r>
              <a:rPr lang="en" sz="1800">
                <a:solidFill>
                  <a:schemeClr val="lt1"/>
                </a:solidFill>
              </a:rPr>
              <a:t>eligible nodes are </a:t>
            </a:r>
            <a:r>
              <a:rPr b="1" lang="en" sz="1800">
                <a:solidFill>
                  <a:schemeClr val="lt1"/>
                </a:solidFill>
              </a:rPr>
              <a:t>gateways</a:t>
            </a:r>
            <a:endParaRPr sz="1800">
              <a:solidFill>
                <a:schemeClr val="lt1"/>
              </a:solidFill>
            </a:endParaRPr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" sz="1500">
                <a:solidFill>
                  <a:schemeClr val="lt1"/>
                </a:solidFill>
              </a:rPr>
              <a:t>They perform both entry and exit roles (clients must choose distinct e/x per connection!)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76"/>
          <p:cNvSpPr txBox="1"/>
          <p:nvPr/>
        </p:nvSpPr>
        <p:spPr>
          <a:xfrm>
            <a:off x="2821523" y="886683"/>
            <a:ext cx="3479100" cy="17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Client selects route per packet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B6E4E"/>
                </a:solidFill>
                <a:latin typeface="Arial"/>
                <a:ea typeface="Arial"/>
                <a:cs typeface="Arial"/>
                <a:sym typeface="Arial"/>
              </a:rPr>
              <a:t>Poisson sending process:</a:t>
            </a:r>
            <a:endParaRPr sz="1100">
              <a:solidFill>
                <a:srgbClr val="FB6E4E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rgbClr val="FB6E4E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rgbClr val="FB6E4E"/>
                </a:solidFill>
                <a:latin typeface="Arial"/>
                <a:ea typeface="Arial"/>
                <a:cs typeface="Arial"/>
                <a:sym typeface="Arial"/>
              </a:rPr>
              <a:t>Sends packets according to predetermined schedule</a:t>
            </a:r>
            <a:endParaRPr sz="1100">
              <a:solidFill>
                <a:srgbClr val="FB6E4E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rgbClr val="FB6E4E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rgbClr val="FB6E4E"/>
                </a:solidFill>
                <a:latin typeface="Arial"/>
                <a:ea typeface="Arial"/>
                <a:cs typeface="Arial"/>
                <a:sym typeface="Arial"/>
              </a:rPr>
              <a:t>Sends loops of cover traffic when there is no client data to send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2" name="Google Shape;652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058" y="2442642"/>
            <a:ext cx="645953" cy="645953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76"/>
          <p:cNvSpPr txBox="1"/>
          <p:nvPr>
            <p:ph type="title"/>
          </p:nvPr>
        </p:nvSpPr>
        <p:spPr>
          <a:xfrm>
            <a:off x="209796" y="-3151"/>
            <a:ext cx="5440800" cy="76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lay"/>
              <a:buNone/>
            </a:pPr>
            <a:r>
              <a:rPr lang="en" sz="287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 of NymVPN in Mixnet mode</a:t>
            </a:r>
            <a:endParaRPr sz="287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76"/>
          <p:cNvSpPr/>
          <p:nvPr/>
        </p:nvSpPr>
        <p:spPr>
          <a:xfrm>
            <a:off x="5952591" y="2630060"/>
            <a:ext cx="212100" cy="212100"/>
          </a:xfrm>
          <a:prstGeom prst="ellipse">
            <a:avLst/>
          </a:prstGeom>
          <a:solidFill>
            <a:srgbClr val="4892DC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76"/>
          <p:cNvSpPr/>
          <p:nvPr/>
        </p:nvSpPr>
        <p:spPr>
          <a:xfrm>
            <a:off x="6744668" y="2641348"/>
            <a:ext cx="212100" cy="212100"/>
          </a:xfrm>
          <a:prstGeom prst="ellipse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6" name="Google Shape;656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98151" y="2622910"/>
            <a:ext cx="297663" cy="2976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7" name="Google Shape;657;p76"/>
          <p:cNvCxnSpPr/>
          <p:nvPr/>
        </p:nvCxnSpPr>
        <p:spPr>
          <a:xfrm>
            <a:off x="5464920" y="2746367"/>
            <a:ext cx="45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658" name="Google Shape;658;p76"/>
          <p:cNvCxnSpPr/>
          <p:nvPr/>
        </p:nvCxnSpPr>
        <p:spPr>
          <a:xfrm>
            <a:off x="6985346" y="2757338"/>
            <a:ext cx="45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659" name="Google Shape;659;p76"/>
          <p:cNvSpPr txBox="1"/>
          <p:nvPr/>
        </p:nvSpPr>
        <p:spPr>
          <a:xfrm>
            <a:off x="5808405" y="2301446"/>
            <a:ext cx="5016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660" name="Google Shape;660;p76"/>
          <p:cNvSpPr txBox="1"/>
          <p:nvPr/>
        </p:nvSpPr>
        <p:spPr>
          <a:xfrm>
            <a:off x="6592703" y="2313867"/>
            <a:ext cx="5016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exit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661" name="Google Shape;661;p76"/>
          <p:cNvSpPr txBox="1"/>
          <p:nvPr/>
        </p:nvSpPr>
        <p:spPr>
          <a:xfrm>
            <a:off x="128485" y="2608178"/>
            <a:ext cx="2612700" cy="24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Client selects a </a:t>
            </a:r>
            <a:r>
              <a:rPr lang="en" sz="14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mixnet entry</a:t>
            </a:r>
            <a:r>
              <a:rPr lang="en" sz="14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 a </a:t>
            </a:r>
            <a:r>
              <a:rPr lang="en" sz="1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mixnet exit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from the eligible</a:t>
            </a:r>
            <a:r>
              <a:rPr b="1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mixnet gateways</a:t>
            </a:r>
            <a:endParaRPr sz="11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kept the same for all packets of a session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 nodes </a:t>
            </a: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are randomly chosen per packet:</a:t>
            </a:r>
            <a:endParaRPr sz="11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different route per packet</a:t>
            </a:r>
            <a:endParaRPr sz="11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one mix node per layer</a:t>
            </a:r>
            <a:endParaRPr sz="11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chosen uniformly at random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662" name="Google Shape;662;p76"/>
          <p:cNvSpPr/>
          <p:nvPr/>
        </p:nvSpPr>
        <p:spPr>
          <a:xfrm>
            <a:off x="982408" y="134916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76"/>
          <p:cNvSpPr/>
          <p:nvPr/>
        </p:nvSpPr>
        <p:spPr>
          <a:xfrm>
            <a:off x="941586" y="1651586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76"/>
          <p:cNvSpPr/>
          <p:nvPr/>
        </p:nvSpPr>
        <p:spPr>
          <a:xfrm>
            <a:off x="1259993" y="130052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76"/>
          <p:cNvSpPr/>
          <p:nvPr/>
        </p:nvSpPr>
        <p:spPr>
          <a:xfrm>
            <a:off x="1431443" y="156585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76"/>
          <p:cNvSpPr/>
          <p:nvPr/>
        </p:nvSpPr>
        <p:spPr>
          <a:xfrm>
            <a:off x="1502181" y="114695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76"/>
          <p:cNvSpPr/>
          <p:nvPr/>
        </p:nvSpPr>
        <p:spPr>
          <a:xfrm>
            <a:off x="957914" y="192883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76"/>
          <p:cNvSpPr/>
          <p:nvPr/>
        </p:nvSpPr>
        <p:spPr>
          <a:xfrm>
            <a:off x="1447770" y="186385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76"/>
          <p:cNvSpPr/>
          <p:nvPr/>
        </p:nvSpPr>
        <p:spPr>
          <a:xfrm>
            <a:off x="1709025" y="198598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76"/>
          <p:cNvSpPr/>
          <p:nvPr/>
        </p:nvSpPr>
        <p:spPr>
          <a:xfrm>
            <a:off x="1679513" y="142060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76"/>
          <p:cNvSpPr/>
          <p:nvPr/>
        </p:nvSpPr>
        <p:spPr>
          <a:xfrm>
            <a:off x="1227333" y="199831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76"/>
          <p:cNvSpPr/>
          <p:nvPr/>
        </p:nvSpPr>
        <p:spPr>
          <a:xfrm>
            <a:off x="1224099" y="170023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76"/>
          <p:cNvSpPr/>
          <p:nvPr/>
        </p:nvSpPr>
        <p:spPr>
          <a:xfrm>
            <a:off x="1762097" y="172681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76"/>
          <p:cNvSpPr/>
          <p:nvPr/>
        </p:nvSpPr>
        <p:spPr>
          <a:xfrm>
            <a:off x="875554" y="217781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76"/>
          <p:cNvSpPr/>
          <p:nvPr/>
        </p:nvSpPr>
        <p:spPr>
          <a:xfrm>
            <a:off x="614159" y="140913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76"/>
          <p:cNvSpPr/>
          <p:nvPr/>
        </p:nvSpPr>
        <p:spPr>
          <a:xfrm>
            <a:off x="1488588" y="216185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76"/>
          <p:cNvSpPr/>
          <p:nvPr/>
        </p:nvSpPr>
        <p:spPr>
          <a:xfrm>
            <a:off x="2016519" y="194273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76"/>
          <p:cNvSpPr/>
          <p:nvPr/>
        </p:nvSpPr>
        <p:spPr>
          <a:xfrm>
            <a:off x="1814162" y="119603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76"/>
          <p:cNvSpPr/>
          <p:nvPr/>
        </p:nvSpPr>
        <p:spPr>
          <a:xfrm>
            <a:off x="582882" y="207613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76"/>
          <p:cNvSpPr/>
          <p:nvPr/>
        </p:nvSpPr>
        <p:spPr>
          <a:xfrm>
            <a:off x="2073526" y="1631962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76"/>
          <p:cNvSpPr/>
          <p:nvPr/>
        </p:nvSpPr>
        <p:spPr>
          <a:xfrm>
            <a:off x="600752" y="173809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76"/>
          <p:cNvSpPr/>
          <p:nvPr/>
        </p:nvSpPr>
        <p:spPr>
          <a:xfrm>
            <a:off x="2059001" y="135922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76"/>
          <p:cNvSpPr/>
          <p:nvPr/>
        </p:nvSpPr>
        <p:spPr>
          <a:xfrm>
            <a:off x="1229798" y="1998311"/>
            <a:ext cx="212100" cy="212100"/>
          </a:xfrm>
          <a:prstGeom prst="ellipse">
            <a:avLst/>
          </a:prstGeom>
          <a:solidFill>
            <a:srgbClr val="4892DC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76"/>
          <p:cNvSpPr/>
          <p:nvPr/>
        </p:nvSpPr>
        <p:spPr>
          <a:xfrm>
            <a:off x="2060047" y="1359226"/>
            <a:ext cx="212100" cy="212100"/>
          </a:xfrm>
          <a:prstGeom prst="ellipse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76"/>
          <p:cNvSpPr/>
          <p:nvPr/>
        </p:nvSpPr>
        <p:spPr>
          <a:xfrm>
            <a:off x="6619803" y="4294646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76"/>
          <p:cNvSpPr/>
          <p:nvPr/>
        </p:nvSpPr>
        <p:spPr>
          <a:xfrm>
            <a:off x="6621135" y="3963782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76"/>
          <p:cNvSpPr/>
          <p:nvPr/>
        </p:nvSpPr>
        <p:spPr>
          <a:xfrm>
            <a:off x="6619802" y="363239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76"/>
          <p:cNvSpPr/>
          <p:nvPr/>
        </p:nvSpPr>
        <p:spPr>
          <a:xfrm>
            <a:off x="6265880" y="4294646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76"/>
          <p:cNvSpPr/>
          <p:nvPr/>
        </p:nvSpPr>
        <p:spPr>
          <a:xfrm>
            <a:off x="6265881" y="330247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76"/>
          <p:cNvSpPr/>
          <p:nvPr/>
        </p:nvSpPr>
        <p:spPr>
          <a:xfrm>
            <a:off x="6625111" y="330177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76"/>
          <p:cNvSpPr/>
          <p:nvPr/>
        </p:nvSpPr>
        <p:spPr>
          <a:xfrm>
            <a:off x="6265880" y="396554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76"/>
          <p:cNvSpPr/>
          <p:nvPr/>
        </p:nvSpPr>
        <p:spPr>
          <a:xfrm>
            <a:off x="6269318" y="3634265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76"/>
          <p:cNvSpPr/>
          <p:nvPr/>
        </p:nvSpPr>
        <p:spPr>
          <a:xfrm>
            <a:off x="5907867" y="4296816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76"/>
          <p:cNvSpPr/>
          <p:nvPr/>
        </p:nvSpPr>
        <p:spPr>
          <a:xfrm>
            <a:off x="5911586" y="3634266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76"/>
          <p:cNvSpPr/>
          <p:nvPr/>
        </p:nvSpPr>
        <p:spPr>
          <a:xfrm>
            <a:off x="5907395" y="330247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76"/>
          <p:cNvSpPr/>
          <p:nvPr/>
        </p:nvSpPr>
        <p:spPr>
          <a:xfrm>
            <a:off x="5907395" y="3965541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76"/>
          <p:cNvSpPr/>
          <p:nvPr/>
        </p:nvSpPr>
        <p:spPr>
          <a:xfrm flipH="1" rot="-8160010">
            <a:off x="5345065" y="3134875"/>
            <a:ext cx="692717" cy="1037278"/>
          </a:xfrm>
          <a:prstGeom prst="bentArrow">
            <a:avLst>
              <a:gd fmla="val 13168" name="adj1"/>
              <a:gd fmla="val 17594" name="adj2"/>
              <a:gd fmla="val 29499" name="adj3"/>
              <a:gd fmla="val 40144" name="adj4"/>
            </a:avLst>
          </a:prstGeom>
          <a:solidFill>
            <a:srgbClr val="E1A800"/>
          </a:solidFill>
          <a:ln cap="flat" cmpd="sng" w="19050">
            <a:solidFill>
              <a:srgbClr val="E1A8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76"/>
          <p:cNvSpPr/>
          <p:nvPr/>
        </p:nvSpPr>
        <p:spPr>
          <a:xfrm flipH="1" rot="2453592">
            <a:off x="6755496" y="3117613"/>
            <a:ext cx="817535" cy="827525"/>
          </a:xfrm>
          <a:prstGeom prst="bentArrow">
            <a:avLst>
              <a:gd fmla="val 13168" name="adj1"/>
              <a:gd fmla="val 17594" name="adj2"/>
              <a:gd fmla="val 29499" name="adj3"/>
              <a:gd fmla="val 40144" name="adj4"/>
            </a:avLst>
          </a:prstGeom>
          <a:solidFill>
            <a:srgbClr val="E1A800"/>
          </a:solidFill>
          <a:ln cap="flat" cmpd="sng" w="19050">
            <a:solidFill>
              <a:srgbClr val="E1A8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9" name="Google Shape;699;p7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83336" y="3543263"/>
            <a:ext cx="355520" cy="35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7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3321" y="3431500"/>
            <a:ext cx="355520" cy="3555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1" name="Google Shape;701;p76"/>
          <p:cNvCxnSpPr/>
          <p:nvPr/>
        </p:nvCxnSpPr>
        <p:spPr>
          <a:xfrm>
            <a:off x="2741123" y="991022"/>
            <a:ext cx="0" cy="375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02" name="Google Shape;702;p76"/>
          <p:cNvSpPr txBox="1"/>
          <p:nvPr/>
        </p:nvSpPr>
        <p:spPr>
          <a:xfrm>
            <a:off x="3171584" y="3854673"/>
            <a:ext cx="25896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 each mix node:</a:t>
            </a:r>
            <a:endParaRPr sz="11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packets are decrypted (appearance changed)</a:t>
            </a:r>
            <a:endParaRPr sz="1100">
              <a:solidFill>
                <a:schemeClr val="lt1"/>
              </a:solidFill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packets are randomly delayed (reordered) 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703" name="Google Shape;703;p76"/>
          <p:cNvSpPr txBox="1"/>
          <p:nvPr/>
        </p:nvSpPr>
        <p:spPr>
          <a:xfrm>
            <a:off x="7053329" y="1606191"/>
            <a:ext cx="22983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Exit gateway:</a:t>
            </a:r>
            <a:endParaRPr sz="1000">
              <a:solidFill>
                <a:schemeClr val="lt1"/>
              </a:solidFill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Uses SURB headers received from client to send data back 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704" name="Google Shape;704;p76"/>
          <p:cNvSpPr txBox="1"/>
          <p:nvPr/>
        </p:nvSpPr>
        <p:spPr>
          <a:xfrm>
            <a:off x="6725938" y="4742790"/>
            <a:ext cx="25380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SURB: Single Use Reply Block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705" name="Google Shape;705;p76"/>
          <p:cNvSpPr/>
          <p:nvPr/>
        </p:nvSpPr>
        <p:spPr>
          <a:xfrm>
            <a:off x="5808405" y="445646"/>
            <a:ext cx="3160200" cy="659400"/>
          </a:xfrm>
          <a:prstGeom prst="roundRect">
            <a:avLst>
              <a:gd fmla="val 16667" name="adj"/>
            </a:avLst>
          </a:prstGeom>
          <a:solidFill>
            <a:srgbClr val="0B769F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76"/>
          <p:cNvSpPr/>
          <p:nvPr/>
        </p:nvSpPr>
        <p:spPr>
          <a:xfrm>
            <a:off x="6147364" y="543617"/>
            <a:ext cx="2706600" cy="477600"/>
          </a:xfrm>
          <a:prstGeom prst="roundRect">
            <a:avLst>
              <a:gd fmla="val 16667" name="adj"/>
            </a:avLst>
          </a:prstGeom>
          <a:solidFill>
            <a:srgbClr val="92D050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76"/>
          <p:cNvSpPr/>
          <p:nvPr/>
        </p:nvSpPr>
        <p:spPr>
          <a:xfrm>
            <a:off x="6462432" y="625261"/>
            <a:ext cx="2277600" cy="318300"/>
          </a:xfrm>
          <a:prstGeom prst="roundRect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76"/>
          <p:cNvSpPr/>
          <p:nvPr/>
        </p:nvSpPr>
        <p:spPr>
          <a:xfrm>
            <a:off x="6828645" y="690575"/>
            <a:ext cx="1821300" cy="189600"/>
          </a:xfrm>
          <a:prstGeom prst="roundRect">
            <a:avLst>
              <a:gd fmla="val 16667" name="adj"/>
            </a:avLst>
          </a:prstGeom>
          <a:solidFill>
            <a:srgbClr val="26262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(payload)</a:t>
            </a:r>
            <a:endParaRPr sz="1100"/>
          </a:p>
        </p:txBody>
      </p:sp>
      <p:sp>
        <p:nvSpPr>
          <p:cNvPr id="709" name="Google Shape;709;p76"/>
          <p:cNvSpPr txBox="1"/>
          <p:nvPr/>
        </p:nvSpPr>
        <p:spPr>
          <a:xfrm>
            <a:off x="5784758" y="635710"/>
            <a:ext cx="3741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M1</a:t>
            </a:r>
            <a:endParaRPr sz="1000"/>
          </a:p>
        </p:txBody>
      </p:sp>
      <p:sp>
        <p:nvSpPr>
          <p:cNvPr id="710" name="Google Shape;710;p76"/>
          <p:cNvSpPr txBox="1"/>
          <p:nvPr/>
        </p:nvSpPr>
        <p:spPr>
          <a:xfrm>
            <a:off x="6111938" y="632177"/>
            <a:ext cx="3777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M2</a:t>
            </a:r>
            <a:endParaRPr sz="1000"/>
          </a:p>
        </p:txBody>
      </p:sp>
      <p:sp>
        <p:nvSpPr>
          <p:cNvPr id="711" name="Google Shape;711;p76"/>
          <p:cNvSpPr txBox="1"/>
          <p:nvPr/>
        </p:nvSpPr>
        <p:spPr>
          <a:xfrm>
            <a:off x="6448348" y="635710"/>
            <a:ext cx="3777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M3</a:t>
            </a:r>
            <a:endParaRPr sz="1000"/>
          </a:p>
        </p:txBody>
      </p:sp>
      <p:sp>
        <p:nvSpPr>
          <p:cNvPr id="712" name="Google Shape;712;p76"/>
          <p:cNvSpPr txBox="1"/>
          <p:nvPr/>
        </p:nvSpPr>
        <p:spPr>
          <a:xfrm>
            <a:off x="6804755" y="638865"/>
            <a:ext cx="2358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7"/>
          <p:cNvSpPr txBox="1"/>
          <p:nvPr/>
        </p:nvSpPr>
        <p:spPr>
          <a:xfrm>
            <a:off x="2153714" y="2344564"/>
            <a:ext cx="332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(3)</a:t>
            </a:r>
            <a:endParaRPr sz="900">
              <a:solidFill>
                <a:schemeClr val="lt1"/>
              </a:solidFill>
            </a:endParaRPr>
          </a:p>
        </p:txBody>
      </p:sp>
      <p:pic>
        <p:nvPicPr>
          <p:cNvPr id="719" name="Google Shape;719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70" y="2029016"/>
            <a:ext cx="456183" cy="45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498" y="3609014"/>
            <a:ext cx="355520" cy="35552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77"/>
          <p:cNvSpPr txBox="1"/>
          <p:nvPr>
            <p:ph type="title"/>
          </p:nvPr>
        </p:nvSpPr>
        <p:spPr>
          <a:xfrm>
            <a:off x="508246" y="37135"/>
            <a:ext cx="2690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b="1"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use</a:t>
            </a: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77"/>
          <p:cNvSpPr/>
          <p:nvPr/>
        </p:nvSpPr>
        <p:spPr>
          <a:xfrm>
            <a:off x="1772096" y="412604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77"/>
          <p:cNvSpPr/>
          <p:nvPr/>
        </p:nvSpPr>
        <p:spPr>
          <a:xfrm>
            <a:off x="1912786" y="2576240"/>
            <a:ext cx="212100" cy="2121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77"/>
          <p:cNvSpPr/>
          <p:nvPr/>
        </p:nvSpPr>
        <p:spPr>
          <a:xfrm>
            <a:off x="1773428" y="3795179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77"/>
          <p:cNvSpPr/>
          <p:nvPr/>
        </p:nvSpPr>
        <p:spPr>
          <a:xfrm>
            <a:off x="1772095" y="3463787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77"/>
          <p:cNvSpPr/>
          <p:nvPr/>
        </p:nvSpPr>
        <p:spPr>
          <a:xfrm>
            <a:off x="1418173" y="412604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77"/>
          <p:cNvSpPr/>
          <p:nvPr/>
        </p:nvSpPr>
        <p:spPr>
          <a:xfrm>
            <a:off x="1418174" y="313387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77"/>
          <p:cNvSpPr/>
          <p:nvPr/>
        </p:nvSpPr>
        <p:spPr>
          <a:xfrm>
            <a:off x="1777403" y="3133172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77"/>
          <p:cNvSpPr/>
          <p:nvPr/>
        </p:nvSpPr>
        <p:spPr>
          <a:xfrm>
            <a:off x="1418173" y="379693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77"/>
          <p:cNvSpPr/>
          <p:nvPr/>
        </p:nvSpPr>
        <p:spPr>
          <a:xfrm>
            <a:off x="1421610" y="3465662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77"/>
          <p:cNvSpPr/>
          <p:nvPr/>
        </p:nvSpPr>
        <p:spPr>
          <a:xfrm>
            <a:off x="1060160" y="412821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77"/>
          <p:cNvSpPr/>
          <p:nvPr/>
        </p:nvSpPr>
        <p:spPr>
          <a:xfrm>
            <a:off x="1063879" y="3465663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77"/>
          <p:cNvSpPr/>
          <p:nvPr/>
        </p:nvSpPr>
        <p:spPr>
          <a:xfrm>
            <a:off x="1059688" y="3133870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77"/>
          <p:cNvSpPr/>
          <p:nvPr/>
        </p:nvSpPr>
        <p:spPr>
          <a:xfrm>
            <a:off x="1059688" y="3796938"/>
            <a:ext cx="212100" cy="212100"/>
          </a:xfrm>
          <a:prstGeom prst="ellipse">
            <a:avLst/>
          </a:prstGeom>
          <a:solidFill>
            <a:srgbClr val="FB6E4E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77"/>
          <p:cNvSpPr/>
          <p:nvPr/>
        </p:nvSpPr>
        <p:spPr>
          <a:xfrm flipH="1" rot="-8582956">
            <a:off x="619444" y="2854027"/>
            <a:ext cx="595381" cy="1011241"/>
          </a:xfrm>
          <a:prstGeom prst="bentArrow">
            <a:avLst>
              <a:gd fmla="val 3885" name="adj1"/>
              <a:gd fmla="val 5998" name="adj2"/>
              <a:gd fmla="val 19218" name="adj3"/>
              <a:gd fmla="val 40144" name="adj4"/>
            </a:avLst>
          </a:prstGeom>
          <a:solidFill>
            <a:srgbClr val="FFC000"/>
          </a:solidFill>
          <a:ln cap="flat" cmpd="sng" w="1905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6" name="Google Shape;736;p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4283" y="1999784"/>
            <a:ext cx="297663" cy="2976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77"/>
          <p:cNvCxnSpPr/>
          <p:nvPr/>
        </p:nvCxnSpPr>
        <p:spPr>
          <a:xfrm>
            <a:off x="726913" y="2345422"/>
            <a:ext cx="227100" cy="212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738" name="Google Shape;738;p77"/>
          <p:cNvCxnSpPr/>
          <p:nvPr/>
        </p:nvCxnSpPr>
        <p:spPr>
          <a:xfrm flipH="1">
            <a:off x="2110811" y="2326664"/>
            <a:ext cx="193500" cy="18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739" name="Google Shape;739;p77"/>
          <p:cNvSpPr txBox="1"/>
          <p:nvPr>
            <p:ph idx="1" type="body"/>
          </p:nvPr>
        </p:nvSpPr>
        <p:spPr>
          <a:xfrm>
            <a:off x="3319250" y="4002750"/>
            <a:ext cx="5542800" cy="10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85">
                <a:solidFill>
                  <a:schemeClr val="lt1"/>
                </a:solidFill>
              </a:rPr>
              <a:t>3. </a:t>
            </a:r>
            <a:r>
              <a:rPr lang="en" sz="1585">
                <a:solidFill>
                  <a:schemeClr val="lt1"/>
                </a:solidFill>
              </a:rPr>
              <a:t>Each gateway collects during the epoch:</a:t>
            </a:r>
            <a:endParaRPr sz="1585">
              <a:solidFill>
                <a:schemeClr val="lt1"/>
              </a:solidFill>
            </a:endParaRPr>
          </a:p>
          <a:p>
            <a:pPr indent="-160655" lvl="1" marL="520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A800"/>
              </a:buClr>
              <a:buSzPts val="1330"/>
              <a:buChar char="•"/>
            </a:pPr>
            <a:r>
              <a:rPr b="1" lang="en" sz="1330">
                <a:solidFill>
                  <a:srgbClr val="E1A800"/>
                </a:solidFill>
              </a:rPr>
              <a:t>t</a:t>
            </a:r>
            <a:r>
              <a:rPr b="1" baseline="-25000" lang="en" sz="1330">
                <a:solidFill>
                  <a:srgbClr val="E1A800"/>
                </a:solidFill>
              </a:rPr>
              <a:t>me</a:t>
            </a:r>
            <a:r>
              <a:rPr lang="en" sz="1330"/>
              <a:t>   </a:t>
            </a:r>
            <a:r>
              <a:rPr lang="en" sz="1330">
                <a:solidFill>
                  <a:schemeClr val="lt1"/>
                </a:solidFill>
              </a:rPr>
              <a:t>  mixnet entry tickets</a:t>
            </a:r>
            <a:endParaRPr sz="1330">
              <a:solidFill>
                <a:schemeClr val="lt1"/>
              </a:solidFill>
            </a:endParaRPr>
          </a:p>
          <a:p>
            <a:pPr indent="-160655" lvl="1" marL="520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330"/>
              <a:buChar char="•"/>
            </a:pPr>
            <a:r>
              <a:rPr b="1" lang="en" sz="1330">
                <a:solidFill>
                  <a:srgbClr val="00B0F0"/>
                </a:solidFill>
              </a:rPr>
              <a:t>t</a:t>
            </a:r>
            <a:r>
              <a:rPr b="1" baseline="-25000" lang="en" sz="1330">
                <a:solidFill>
                  <a:srgbClr val="00B0F0"/>
                </a:solidFill>
              </a:rPr>
              <a:t>mx</a:t>
            </a:r>
            <a:r>
              <a:rPr lang="en" sz="1330"/>
              <a:t>     </a:t>
            </a:r>
            <a:r>
              <a:rPr lang="en" sz="1330">
                <a:solidFill>
                  <a:schemeClr val="lt1"/>
                </a:solidFill>
              </a:rPr>
              <a:t>mixnet exit tickets </a:t>
            </a:r>
            <a:endParaRPr sz="1330">
              <a:solidFill>
                <a:schemeClr val="lt1"/>
              </a:solidFill>
            </a:endParaRPr>
          </a:p>
        </p:txBody>
      </p:sp>
      <p:sp>
        <p:nvSpPr>
          <p:cNvPr id="740" name="Google Shape;740;p77"/>
          <p:cNvSpPr txBox="1"/>
          <p:nvPr/>
        </p:nvSpPr>
        <p:spPr>
          <a:xfrm>
            <a:off x="11483" y="1455059"/>
            <a:ext cx="694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 ticket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741" name="Google Shape;741;p77"/>
          <p:cNvSpPr txBox="1"/>
          <p:nvPr/>
        </p:nvSpPr>
        <p:spPr>
          <a:xfrm>
            <a:off x="804287" y="1752488"/>
            <a:ext cx="615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aseline="-25000"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mx</a:t>
            </a: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GB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742" name="Google Shape;742;p77"/>
          <p:cNvSpPr txBox="1"/>
          <p:nvPr/>
        </p:nvSpPr>
        <p:spPr>
          <a:xfrm>
            <a:off x="11557" y="1754779"/>
            <a:ext cx="5616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aseline="-25000"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</a:t>
            </a:r>
            <a:r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GB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743" name="Google Shape;743;p77"/>
          <p:cNvSpPr txBox="1"/>
          <p:nvPr/>
        </p:nvSpPr>
        <p:spPr>
          <a:xfrm>
            <a:off x="823638" y="1452313"/>
            <a:ext cx="615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mixnet </a:t>
            </a:r>
            <a:endParaRPr sz="11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exit ticket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744" name="Google Shape;744;p77"/>
          <p:cNvSpPr/>
          <p:nvPr/>
        </p:nvSpPr>
        <p:spPr>
          <a:xfrm>
            <a:off x="1284208" y="2553302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77"/>
          <p:cNvSpPr/>
          <p:nvPr/>
        </p:nvSpPr>
        <p:spPr>
          <a:xfrm>
            <a:off x="1767289" y="2541516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77"/>
          <p:cNvSpPr/>
          <p:nvPr/>
        </p:nvSpPr>
        <p:spPr>
          <a:xfrm>
            <a:off x="554537" y="1489038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77"/>
          <p:cNvSpPr/>
          <p:nvPr/>
        </p:nvSpPr>
        <p:spPr>
          <a:xfrm>
            <a:off x="1333838" y="1487582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77"/>
          <p:cNvSpPr/>
          <p:nvPr/>
        </p:nvSpPr>
        <p:spPr>
          <a:xfrm>
            <a:off x="1027268" y="2572955"/>
            <a:ext cx="212100" cy="2121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77"/>
          <p:cNvSpPr/>
          <p:nvPr/>
        </p:nvSpPr>
        <p:spPr>
          <a:xfrm flipH="1" rot="-6488075">
            <a:off x="1001286" y="2713480"/>
            <a:ext cx="723855" cy="1219740"/>
          </a:xfrm>
          <a:prstGeom prst="bentArrow">
            <a:avLst>
              <a:gd fmla="val 3885" name="adj1"/>
              <a:gd fmla="val 5998" name="adj2"/>
              <a:gd fmla="val 19218" name="adj3"/>
              <a:gd fmla="val 30442" name="adj4"/>
            </a:avLst>
          </a:prstGeom>
          <a:solidFill>
            <a:srgbClr val="00B0F0"/>
          </a:solidFill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77"/>
          <p:cNvSpPr/>
          <p:nvPr/>
        </p:nvSpPr>
        <p:spPr>
          <a:xfrm flipH="1" rot="1098193">
            <a:off x="1161802" y="2882540"/>
            <a:ext cx="1072774" cy="630781"/>
          </a:xfrm>
          <a:prstGeom prst="bentArrow">
            <a:avLst>
              <a:gd fmla="val 3885" name="adj1"/>
              <a:gd fmla="val 5998" name="adj2"/>
              <a:gd fmla="val 19218" name="adj3"/>
              <a:gd fmla="val 30442" name="adj4"/>
            </a:avLst>
          </a:prstGeom>
          <a:solidFill>
            <a:srgbClr val="00B0F0"/>
          </a:solidFill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77"/>
          <p:cNvSpPr txBox="1"/>
          <p:nvPr/>
        </p:nvSpPr>
        <p:spPr>
          <a:xfrm>
            <a:off x="970829" y="2371973"/>
            <a:ext cx="31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</a:rPr>
              <a:t>G</a:t>
            </a:r>
            <a:r>
              <a:rPr baseline="-25000" lang="en" sz="900">
                <a:solidFill>
                  <a:schemeClr val="lt1"/>
                </a:solidFill>
              </a:rPr>
              <a:t>e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752" name="Google Shape;752;p77"/>
          <p:cNvSpPr txBox="1"/>
          <p:nvPr/>
        </p:nvSpPr>
        <p:spPr>
          <a:xfrm>
            <a:off x="1832913" y="2366804"/>
            <a:ext cx="31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</a:rPr>
              <a:t>G</a:t>
            </a:r>
            <a:r>
              <a:rPr baseline="-25000" lang="en" sz="900">
                <a:solidFill>
                  <a:schemeClr val="lt1"/>
                </a:solidFill>
              </a:rPr>
              <a:t>x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753" name="Google Shape;753;p77"/>
          <p:cNvSpPr/>
          <p:nvPr/>
        </p:nvSpPr>
        <p:spPr>
          <a:xfrm>
            <a:off x="491990" y="3730799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4" name="Google Shape;754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65968" y="3095703"/>
            <a:ext cx="355520" cy="35552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77"/>
          <p:cNvSpPr/>
          <p:nvPr/>
        </p:nvSpPr>
        <p:spPr>
          <a:xfrm>
            <a:off x="2713460" y="3217488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77"/>
          <p:cNvSpPr/>
          <p:nvPr/>
        </p:nvSpPr>
        <p:spPr>
          <a:xfrm flipH="1" rot="2917961">
            <a:off x="1768141" y="2932678"/>
            <a:ext cx="739918" cy="702073"/>
          </a:xfrm>
          <a:prstGeom prst="bentArrow">
            <a:avLst>
              <a:gd fmla="val 3885" name="adj1"/>
              <a:gd fmla="val 5998" name="adj2"/>
              <a:gd fmla="val 19218" name="adj3"/>
              <a:gd fmla="val 40144" name="adj4"/>
            </a:avLst>
          </a:prstGeom>
          <a:solidFill>
            <a:srgbClr val="FFC000"/>
          </a:solidFill>
          <a:ln cap="flat" cmpd="sng" w="1905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77"/>
          <p:cNvSpPr/>
          <p:nvPr/>
        </p:nvSpPr>
        <p:spPr>
          <a:xfrm flipH="1" rot="10800000">
            <a:off x="534579" y="1813719"/>
            <a:ext cx="130500" cy="126300"/>
          </a:xfrm>
          <a:prstGeom prst="bentArrow">
            <a:avLst>
              <a:gd fmla="val 3885" name="adj1"/>
              <a:gd fmla="val 5998" name="adj2"/>
              <a:gd fmla="val 19218" name="adj3"/>
              <a:gd fmla="val 40144" name="adj4"/>
            </a:avLst>
          </a:prstGeom>
          <a:solidFill>
            <a:srgbClr val="FFC000"/>
          </a:solidFill>
          <a:ln cap="flat" cmpd="sng" w="1905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77"/>
          <p:cNvSpPr/>
          <p:nvPr/>
        </p:nvSpPr>
        <p:spPr>
          <a:xfrm flipH="1" rot="-1742508">
            <a:off x="1359762" y="1810826"/>
            <a:ext cx="130395" cy="126491"/>
          </a:xfrm>
          <a:prstGeom prst="bentArrow">
            <a:avLst>
              <a:gd fmla="val 3885" name="adj1"/>
              <a:gd fmla="val 5998" name="adj2"/>
              <a:gd fmla="val 19218" name="adj3"/>
              <a:gd fmla="val 40144" name="adj4"/>
            </a:avLst>
          </a:prstGeom>
          <a:solidFill>
            <a:srgbClr val="00B0F0"/>
          </a:solidFill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77"/>
          <p:cNvSpPr/>
          <p:nvPr/>
        </p:nvSpPr>
        <p:spPr>
          <a:xfrm>
            <a:off x="766738" y="2483359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77"/>
          <p:cNvSpPr txBox="1"/>
          <p:nvPr/>
        </p:nvSpPr>
        <p:spPr>
          <a:xfrm>
            <a:off x="476182" y="2402762"/>
            <a:ext cx="332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(1)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761" name="Google Shape;761;p77"/>
          <p:cNvSpPr txBox="1"/>
          <p:nvPr/>
        </p:nvSpPr>
        <p:spPr>
          <a:xfrm>
            <a:off x="191086" y="3424710"/>
            <a:ext cx="332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(2)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762" name="Google Shape;762;p77"/>
          <p:cNvSpPr txBox="1"/>
          <p:nvPr/>
        </p:nvSpPr>
        <p:spPr>
          <a:xfrm>
            <a:off x="2465067" y="3341101"/>
            <a:ext cx="3321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(2)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763" name="Google Shape;763;p77"/>
          <p:cNvSpPr/>
          <p:nvPr/>
        </p:nvSpPr>
        <p:spPr>
          <a:xfrm>
            <a:off x="4199659" y="4323035"/>
            <a:ext cx="67200" cy="136500"/>
          </a:xfrm>
          <a:prstGeom prst="plaque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77"/>
          <p:cNvSpPr/>
          <p:nvPr/>
        </p:nvSpPr>
        <p:spPr>
          <a:xfrm>
            <a:off x="4199659" y="4528480"/>
            <a:ext cx="67200" cy="136500"/>
          </a:xfrm>
          <a:prstGeom prst="plaque">
            <a:avLst>
              <a:gd fmla="val 16667" name="adj"/>
            </a:avLst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77"/>
          <p:cNvSpPr/>
          <p:nvPr/>
        </p:nvSpPr>
        <p:spPr>
          <a:xfrm>
            <a:off x="1026134" y="2575112"/>
            <a:ext cx="212100" cy="212100"/>
          </a:xfrm>
          <a:prstGeom prst="ellipse">
            <a:avLst/>
          </a:prstGeom>
          <a:solidFill>
            <a:srgbClr val="4892DC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77"/>
          <p:cNvSpPr/>
          <p:nvPr/>
        </p:nvSpPr>
        <p:spPr>
          <a:xfrm>
            <a:off x="1911651" y="2578181"/>
            <a:ext cx="212100" cy="212100"/>
          </a:xfrm>
          <a:prstGeom prst="ellipse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77"/>
          <p:cNvSpPr txBox="1"/>
          <p:nvPr/>
        </p:nvSpPr>
        <p:spPr>
          <a:xfrm>
            <a:off x="3319250" y="358100"/>
            <a:ext cx="5304600" cy="1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348" lvl="0" marL="3810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85"/>
              <a:buFont typeface="Play"/>
              <a:buAutoNum type="arabicPeriod"/>
            </a:pP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Client selects </a:t>
            </a:r>
            <a:r>
              <a:rPr b="1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entry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gateway </a:t>
            </a:r>
            <a:r>
              <a:rPr b="1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b="1" baseline="-25000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and spends</a:t>
            </a:r>
            <a:r>
              <a:rPr lang="en" sz="1585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585">
                <a:solidFill>
                  <a:srgbClr val="E1A800"/>
                </a:solidFill>
                <a:latin typeface="Poppins"/>
                <a:ea typeface="Poppins"/>
                <a:cs typeface="Poppins"/>
                <a:sym typeface="Poppins"/>
              </a:rPr>
              <a:t>mixnet entry ticket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with G</a:t>
            </a:r>
            <a:r>
              <a:rPr baseline="-25000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endParaRPr baseline="-25000" sz="1585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0655" lvl="1" marL="5207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"/>
              <a:buChar char="•"/>
            </a:pP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baseline="-25000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commits to forwarding up to G</a:t>
            </a:r>
            <a:r>
              <a:rPr baseline="-25000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 </a:t>
            </a: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GB from the client to the mixnet (upstream traffic, orange arrows) and deliver to client any received traffic</a:t>
            </a:r>
            <a:endParaRPr sz="133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9863" lvl="2" marL="863600" rtl="0" algn="l">
              <a:spcBef>
                <a:spcPts val="0"/>
              </a:spcBef>
              <a:spcAft>
                <a:spcPts val="0"/>
              </a:spcAft>
              <a:buClr>
                <a:srgbClr val="FB6E4E"/>
              </a:buClr>
              <a:buSzPts val="1075"/>
              <a:buChar char="•"/>
            </a:pPr>
            <a:r>
              <a:rPr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Note: downstream (received by G</a:t>
            </a:r>
            <a:r>
              <a:rPr baseline="-25000"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) traffic does </a:t>
            </a:r>
            <a:r>
              <a:rPr b="1"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not</a:t>
            </a:r>
            <a:r>
              <a:rPr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 consume data from the entry ticket !  </a:t>
            </a:r>
            <a:endParaRPr/>
          </a:p>
        </p:txBody>
      </p:sp>
      <p:sp>
        <p:nvSpPr>
          <p:cNvPr id="768" name="Google Shape;768;p77"/>
          <p:cNvSpPr txBox="1"/>
          <p:nvPr/>
        </p:nvSpPr>
        <p:spPr>
          <a:xfrm>
            <a:off x="3319250" y="1830975"/>
            <a:ext cx="5716500" cy="22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2.   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Client selects </a:t>
            </a:r>
            <a:r>
              <a:rPr b="1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exit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gateway </a:t>
            </a:r>
            <a:r>
              <a:rPr b="1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b="1" baseline="-25000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(&lt;&gt;G</a:t>
            </a:r>
            <a:r>
              <a:rPr baseline="-25000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 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!) and spends </a:t>
            </a:r>
            <a:endParaRPr sz="1585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85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     </a:t>
            </a:r>
            <a:r>
              <a:rPr lang="en" sz="1585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mixnet exit ticket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with G</a:t>
            </a:r>
            <a:r>
              <a:rPr baseline="-25000"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lang="en" sz="1585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i="1" lang="en" sz="158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sending the ticket through </a:t>
            </a:r>
            <a:endParaRPr i="1" sz="1585">
              <a:solidFill>
                <a:srgbClr val="FB6E4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8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     the mixnet when establishing session</a:t>
            </a:r>
            <a:endParaRPr sz="1585">
              <a:solidFill>
                <a:srgbClr val="FB6E4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0655" lvl="1" marL="5207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"/>
              <a:buChar char="•"/>
            </a:pP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baseline="-25000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will forward up to G</a:t>
            </a:r>
            <a:r>
              <a:rPr baseline="-25000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mx</a:t>
            </a: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GB from the final destination to the client, through the mixnet (downstream traffic, blue arrows) using SURBs</a:t>
            </a:r>
            <a:endParaRPr sz="133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9863" lvl="2" marL="863600" rtl="0" algn="l">
              <a:spcBef>
                <a:spcPts val="0"/>
              </a:spcBef>
              <a:spcAft>
                <a:spcPts val="0"/>
              </a:spcAft>
              <a:buClr>
                <a:srgbClr val="FB6E4E"/>
              </a:buClr>
              <a:buSzPts val="1075"/>
              <a:buChar char="•"/>
            </a:pPr>
            <a:r>
              <a:rPr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Note: upstream (received by G</a:t>
            </a:r>
            <a:r>
              <a:rPr baseline="-25000"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) traffic does </a:t>
            </a:r>
            <a:r>
              <a:rPr b="1"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not</a:t>
            </a:r>
            <a:r>
              <a:rPr lang="en" sz="1075">
                <a:solidFill>
                  <a:srgbClr val="FB6E4E"/>
                </a:solidFill>
                <a:latin typeface="Poppins"/>
                <a:ea typeface="Poppins"/>
                <a:cs typeface="Poppins"/>
                <a:sym typeface="Poppins"/>
              </a:rPr>
              <a:t> consume data from the exit ticket !  </a:t>
            </a:r>
            <a:endParaRPr sz="1075">
              <a:solidFill>
                <a:srgbClr val="FB6E4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160655" lvl="1" marL="5207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"/>
              <a:buChar char="•"/>
            </a:pPr>
            <a:r>
              <a:rPr b="1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Update G</a:t>
            </a:r>
            <a:r>
              <a:rPr b="1" baseline="-25000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b="1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frequently </a:t>
            </a: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to have unlinkability of sessions, while G</a:t>
            </a:r>
            <a:r>
              <a:rPr baseline="-25000"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" sz="133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may be maintained for extended periods of time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525" y="191250"/>
            <a:ext cx="7850950" cy="441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79"/>
          <p:cNvSpPr txBox="1"/>
          <p:nvPr>
            <p:ph type="title"/>
          </p:nvPr>
        </p:nvSpPr>
        <p:spPr>
          <a:xfrm>
            <a:off x="350321" y="-2985"/>
            <a:ext cx="7298700" cy="7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"/>
              <a:buNone/>
            </a:pPr>
            <a:r>
              <a:rPr lang="en" sz="3000">
                <a:solidFill>
                  <a:schemeClr val="lt1"/>
                </a:solidFill>
              </a:rPr>
              <a:t>Client privacy in mixnet mode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0" name="Google Shape;780;p79"/>
          <p:cNvSpPr txBox="1"/>
          <p:nvPr>
            <p:ph idx="1" type="body"/>
          </p:nvPr>
        </p:nvSpPr>
        <p:spPr>
          <a:xfrm>
            <a:off x="440117" y="865587"/>
            <a:ext cx="8376000" cy="40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55000" lnSpcReduction="10000"/>
          </a:bodyPr>
          <a:lstStyle/>
          <a:p>
            <a:pPr indent="-162243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b="1" lang="en">
                <a:solidFill>
                  <a:schemeClr val="lt1"/>
                </a:solidFill>
              </a:rPr>
              <a:t>Recipients</a:t>
            </a:r>
            <a:r>
              <a:rPr lang="en">
                <a:solidFill>
                  <a:schemeClr val="lt1"/>
                </a:solidFill>
              </a:rPr>
              <a:t> (eg, websites) cannot identify the client or see its IP address</a:t>
            </a:r>
            <a:endParaRPr>
              <a:solidFill>
                <a:schemeClr val="lt1"/>
              </a:solidFill>
            </a:endParaRPr>
          </a:p>
          <a:p>
            <a:pPr indent="-16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Mixnet </a:t>
            </a:r>
            <a:r>
              <a:rPr b="1" lang="en">
                <a:solidFill>
                  <a:schemeClr val="lt1"/>
                </a:solidFill>
              </a:rPr>
              <a:t>exit</a:t>
            </a:r>
            <a:r>
              <a:rPr lang="en">
                <a:solidFill>
                  <a:schemeClr val="lt1"/>
                </a:solidFill>
              </a:rPr>
              <a:t> gateway cannot identify </a:t>
            </a:r>
            <a:endParaRPr>
              <a:solidFill>
                <a:schemeClr val="lt1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the client and its IP address</a:t>
            </a:r>
            <a:endParaRPr>
              <a:solidFill>
                <a:schemeClr val="lt1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00B0F0"/>
                </a:solidFill>
              </a:rPr>
              <a:t>the mixnet entry gateway used by the client (thanks to intermediate mix nodes and to SURBs)</a:t>
            </a:r>
            <a:endParaRPr/>
          </a:p>
          <a:p>
            <a:pPr indent="-16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Mixnet </a:t>
            </a:r>
            <a:r>
              <a:rPr b="1" lang="en">
                <a:solidFill>
                  <a:schemeClr val="lt1"/>
                </a:solidFill>
              </a:rPr>
              <a:t>exit</a:t>
            </a:r>
            <a:r>
              <a:rPr lang="en">
                <a:solidFill>
                  <a:schemeClr val="lt1"/>
                </a:solidFill>
              </a:rPr>
              <a:t> gateway cannot trivially relate two exit tickets as coming from the same client</a:t>
            </a:r>
            <a:endParaRPr>
              <a:solidFill>
                <a:schemeClr val="lt1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FB6E4E"/>
                </a:solidFill>
              </a:rPr>
              <a:t>It can </a:t>
            </a:r>
            <a:r>
              <a:rPr b="1" lang="en">
                <a:solidFill>
                  <a:srgbClr val="FB6E4E"/>
                </a:solidFill>
              </a:rPr>
              <a:t>link together </a:t>
            </a:r>
            <a:r>
              <a:rPr lang="en">
                <a:solidFill>
                  <a:srgbClr val="FB6E4E"/>
                </a:solidFill>
              </a:rPr>
              <a:t>all the destinations accessed with one ticket as coming from the same client --- thus: changing exit mixnet gateway with each new ticket is good for unlinkability</a:t>
            </a:r>
            <a:endParaRPr>
              <a:solidFill>
                <a:srgbClr val="FB6E4E"/>
              </a:solidFill>
            </a:endParaRPr>
          </a:p>
          <a:p>
            <a:pPr indent="-16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Mixnet </a:t>
            </a:r>
            <a:r>
              <a:rPr b="1" lang="en">
                <a:solidFill>
                  <a:schemeClr val="lt1"/>
                </a:solidFill>
              </a:rPr>
              <a:t>entry</a:t>
            </a:r>
            <a:r>
              <a:rPr lang="en">
                <a:solidFill>
                  <a:schemeClr val="lt1"/>
                </a:solidFill>
              </a:rPr>
              <a:t> gateway cannot see:</a:t>
            </a:r>
            <a:endParaRPr>
              <a:solidFill>
                <a:schemeClr val="lt1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the clients’ activity (accessed recipients)</a:t>
            </a:r>
            <a:endParaRPr>
              <a:solidFill>
                <a:schemeClr val="lt1"/>
              </a:solidFill>
            </a:endParaRPr>
          </a:p>
          <a:p>
            <a:pPr indent="-166688" lvl="2" marL="863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FB6E4E"/>
                </a:solidFill>
              </a:rPr>
              <a:t>Website Fingerprinting attacks may help infer downloaded pages (however not so easy in practice for a mixnet)</a:t>
            </a:r>
            <a:endParaRPr>
              <a:solidFill>
                <a:srgbClr val="FB6E4E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00B0F0"/>
                </a:solidFill>
              </a:rPr>
              <a:t>the mixnet exit gateway used by the client (thanks to intermediate mix nodes)</a:t>
            </a:r>
            <a:endParaRPr/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00B0F0"/>
                </a:solidFill>
              </a:rPr>
              <a:t>whether the client is actually communicating (thanks to cover traffic)</a:t>
            </a:r>
            <a:endParaRPr/>
          </a:p>
          <a:p>
            <a:pPr indent="-16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Intermediate </a:t>
            </a:r>
            <a:r>
              <a:rPr b="1" lang="en">
                <a:solidFill>
                  <a:schemeClr val="lt1"/>
                </a:solidFill>
              </a:rPr>
              <a:t>mix nodes</a:t>
            </a:r>
            <a:r>
              <a:rPr lang="en">
                <a:solidFill>
                  <a:schemeClr val="lt1"/>
                </a:solidFill>
              </a:rPr>
              <a:t>: </a:t>
            </a:r>
            <a:endParaRPr>
              <a:solidFill>
                <a:schemeClr val="lt1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cannot tell if two packets are from the same client or different clients</a:t>
            </a:r>
            <a:endParaRPr>
              <a:solidFill>
                <a:schemeClr val="lt1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chemeClr val="lt1"/>
                </a:solidFill>
              </a:rPr>
              <a:t>can only see their own predecessor and successor in the route of each packet (cannot identify client or destination)</a:t>
            </a:r>
            <a:endParaRPr>
              <a:solidFill>
                <a:schemeClr val="lt1"/>
              </a:solidFill>
            </a:endParaRPr>
          </a:p>
          <a:p>
            <a:pPr indent="-10160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rgbClr val="00B0F0"/>
              </a:solidFill>
            </a:endParaRPr>
          </a:p>
          <a:p>
            <a:pPr indent="-16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FB6E4E"/>
                </a:solidFill>
              </a:rPr>
              <a:t>If a connection’s mixnet entry </a:t>
            </a:r>
            <a:r>
              <a:rPr b="1" lang="en">
                <a:solidFill>
                  <a:srgbClr val="FB6E4E"/>
                </a:solidFill>
              </a:rPr>
              <a:t>and</a:t>
            </a:r>
            <a:r>
              <a:rPr lang="en">
                <a:solidFill>
                  <a:srgbClr val="FB6E4E"/>
                </a:solidFill>
              </a:rPr>
              <a:t> exit gateways </a:t>
            </a:r>
            <a:r>
              <a:rPr b="1" lang="en">
                <a:solidFill>
                  <a:srgbClr val="FB6E4E"/>
                </a:solidFill>
              </a:rPr>
              <a:t>collude</a:t>
            </a:r>
            <a:r>
              <a:rPr lang="en">
                <a:solidFill>
                  <a:srgbClr val="FB6E4E"/>
                </a:solidFill>
              </a:rPr>
              <a:t>, they may be able to figure out they are part of the same connection via:</a:t>
            </a:r>
            <a:endParaRPr>
              <a:solidFill>
                <a:srgbClr val="FB6E4E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FB6E4E"/>
                </a:solidFill>
              </a:rPr>
              <a:t>Machine learning (passive) attacks that become more accurate with the number of packets exchanged in the flow</a:t>
            </a:r>
            <a:endParaRPr>
              <a:solidFill>
                <a:srgbClr val="FB6E4E"/>
              </a:solidFill>
            </a:endParaRPr>
          </a:p>
          <a:p>
            <a:pPr indent="-164465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FB6E4E"/>
                </a:solidFill>
              </a:rPr>
              <a:t>Active traffic confirmation attacks </a:t>
            </a:r>
            <a:endParaRPr>
              <a:solidFill>
                <a:srgbClr val="FB6E4E"/>
              </a:solidFill>
            </a:endParaRPr>
          </a:p>
          <a:p>
            <a:pPr indent="-162243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">
                <a:solidFill>
                  <a:srgbClr val="00B0F0"/>
                </a:solidFill>
              </a:rPr>
              <a:t>A </a:t>
            </a:r>
            <a:r>
              <a:rPr b="1" lang="en">
                <a:solidFill>
                  <a:srgbClr val="00B0F0"/>
                </a:solidFill>
              </a:rPr>
              <a:t>global</a:t>
            </a:r>
            <a:r>
              <a:rPr lang="en">
                <a:solidFill>
                  <a:srgbClr val="00B0F0"/>
                </a:solidFill>
              </a:rPr>
              <a:t> </a:t>
            </a:r>
            <a:r>
              <a:rPr b="1" lang="en">
                <a:solidFill>
                  <a:srgbClr val="00B0F0"/>
                </a:solidFill>
              </a:rPr>
              <a:t>network</a:t>
            </a:r>
            <a:r>
              <a:rPr lang="en">
                <a:solidFill>
                  <a:srgbClr val="00B0F0"/>
                </a:solidFill>
              </a:rPr>
              <a:t> </a:t>
            </a:r>
            <a:r>
              <a:rPr b="1" lang="en">
                <a:solidFill>
                  <a:srgbClr val="00B0F0"/>
                </a:solidFill>
              </a:rPr>
              <a:t>adversary</a:t>
            </a:r>
            <a:r>
              <a:rPr lang="en">
                <a:solidFill>
                  <a:srgbClr val="00B0F0"/>
                </a:solidFill>
              </a:rPr>
              <a:t> that sees all connections is(?) not able to link client to destination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1B20"/>
        </a:solid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5" name="Google Shape;785;p80"/>
          <p:cNvGrpSpPr/>
          <p:nvPr/>
        </p:nvGrpSpPr>
        <p:grpSpPr>
          <a:xfrm>
            <a:off x="1499191" y="2585441"/>
            <a:ext cx="5868900" cy="1066193"/>
            <a:chOff x="1499191" y="2585441"/>
            <a:chExt cx="5868900" cy="1066193"/>
          </a:xfrm>
        </p:grpSpPr>
        <p:sp>
          <p:nvSpPr>
            <p:cNvPr id="786" name="Google Shape;786;p80"/>
            <p:cNvSpPr/>
            <p:nvPr/>
          </p:nvSpPr>
          <p:spPr>
            <a:xfrm>
              <a:off x="1499191" y="2585441"/>
              <a:ext cx="5868900" cy="808800"/>
            </a:xfrm>
            <a:prstGeom prst="parallelogram">
              <a:avLst>
                <a:gd fmla="val 101256" name="adj"/>
              </a:avLst>
            </a:prstGeom>
            <a:solidFill>
              <a:srgbClr val="39373E"/>
            </a:solidFill>
            <a:ln cap="flat" cmpd="sng" w="9525">
              <a:solidFill>
                <a:srgbClr val="FB6E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80"/>
            <p:cNvSpPr/>
            <p:nvPr/>
          </p:nvSpPr>
          <p:spPr>
            <a:xfrm>
              <a:off x="1499193" y="3394147"/>
              <a:ext cx="5053500" cy="254400"/>
            </a:xfrm>
            <a:prstGeom prst="rect">
              <a:avLst/>
            </a:prstGeom>
            <a:solidFill>
              <a:srgbClr val="39373E"/>
            </a:solidFill>
            <a:ln cap="flat" cmpd="sng" w="9525">
              <a:solidFill>
                <a:srgbClr val="FB6E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80"/>
            <p:cNvSpPr/>
            <p:nvPr/>
          </p:nvSpPr>
          <p:spPr>
            <a:xfrm flipH="1" rot="5400000">
              <a:off x="6426940" y="2715634"/>
              <a:ext cx="1061700" cy="810300"/>
            </a:xfrm>
            <a:prstGeom prst="parallelogram">
              <a:avLst>
                <a:gd fmla="val 99017" name="adj"/>
              </a:avLst>
            </a:prstGeom>
            <a:solidFill>
              <a:srgbClr val="39373E"/>
            </a:solidFill>
            <a:ln cap="flat" cmpd="sng" w="9525">
              <a:solidFill>
                <a:srgbClr val="FB6E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9" name="Google Shape;789;p80"/>
          <p:cNvSpPr/>
          <p:nvPr/>
        </p:nvSpPr>
        <p:spPr>
          <a:xfrm>
            <a:off x="168475" y="386325"/>
            <a:ext cx="88068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NymVPN: 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8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2400">
                <a:solidFill>
                  <a:srgbClr val="FB6E4E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b="1" baseline="30000" lang="en" sz="2400">
                <a:solidFill>
                  <a:srgbClr val="FB6E4E"/>
                </a:solidFill>
                <a:latin typeface="Roboto"/>
                <a:ea typeface="Roboto"/>
                <a:cs typeface="Roboto"/>
                <a:sym typeface="Roboto"/>
              </a:rPr>
              <a:t>st</a:t>
            </a:r>
            <a:r>
              <a:rPr b="1" lang="en" sz="2400">
                <a:solidFill>
                  <a:srgbClr val="FB6E4E"/>
                </a:solidFill>
                <a:latin typeface="Roboto"/>
                <a:ea typeface="Roboto"/>
                <a:cs typeface="Roboto"/>
                <a:sym typeface="Roboto"/>
              </a:rPr>
              <a:t> application built on the Nym Mixnet</a:t>
            </a:r>
            <a:endParaRPr b="1" sz="2400">
              <a:solidFill>
                <a:srgbClr val="FB6E4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0" name="Google Shape;790;p80"/>
          <p:cNvSpPr/>
          <p:nvPr/>
        </p:nvSpPr>
        <p:spPr>
          <a:xfrm>
            <a:off x="5037298" y="3895976"/>
            <a:ext cx="401958" cy="429879"/>
          </a:xfrm>
          <a:prstGeom prst="flowChartMagneticDisk">
            <a:avLst/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80"/>
          <p:cNvSpPr/>
          <p:nvPr/>
        </p:nvSpPr>
        <p:spPr>
          <a:xfrm>
            <a:off x="5006977" y="3879466"/>
            <a:ext cx="462600" cy="462900"/>
          </a:xfrm>
          <a:prstGeom prst="cube">
            <a:avLst>
              <a:gd fmla="val 25000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80"/>
          <p:cNvSpPr/>
          <p:nvPr/>
        </p:nvSpPr>
        <p:spPr>
          <a:xfrm rot="560">
            <a:off x="4316677" y="4399316"/>
            <a:ext cx="18432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Future capabilities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3" name="Google Shape;793;p80"/>
          <p:cNvSpPr/>
          <p:nvPr/>
        </p:nvSpPr>
        <p:spPr>
          <a:xfrm>
            <a:off x="2020490" y="3879466"/>
            <a:ext cx="462600" cy="462900"/>
          </a:xfrm>
          <a:prstGeom prst="cube">
            <a:avLst>
              <a:gd fmla="val 25000" name="adj"/>
            </a:avLst>
          </a:prstGeom>
          <a:solidFill>
            <a:srgbClr val="FB6E4E"/>
          </a:solidFill>
          <a:ln cap="flat" cmpd="sng" w="9525">
            <a:solidFill>
              <a:srgbClr val="1C1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80"/>
          <p:cNvSpPr/>
          <p:nvPr/>
        </p:nvSpPr>
        <p:spPr>
          <a:xfrm rot="1073">
            <a:off x="2416595" y="2177155"/>
            <a:ext cx="961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NymVPN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5" name="Google Shape;795;p80"/>
          <p:cNvSpPr/>
          <p:nvPr/>
        </p:nvSpPr>
        <p:spPr>
          <a:xfrm>
            <a:off x="2666066" y="2726787"/>
            <a:ext cx="462600" cy="462900"/>
          </a:xfrm>
          <a:prstGeom prst="cube">
            <a:avLst>
              <a:gd fmla="val 25000" name="adj"/>
            </a:avLst>
          </a:prstGeom>
          <a:solidFill>
            <a:srgbClr val="FB6E4E"/>
          </a:solidFill>
          <a:ln cap="flat" cmpd="sng" w="9525">
            <a:solidFill>
              <a:srgbClr val="1C1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80"/>
          <p:cNvSpPr/>
          <p:nvPr/>
        </p:nvSpPr>
        <p:spPr>
          <a:xfrm>
            <a:off x="5406839" y="2726787"/>
            <a:ext cx="462600" cy="462900"/>
          </a:xfrm>
          <a:prstGeom prst="cube">
            <a:avLst>
              <a:gd fmla="val 25000" name="adj"/>
            </a:avLst>
          </a:prstGeom>
          <a:solidFill>
            <a:srgbClr val="FB6E4E"/>
          </a:solidFill>
          <a:ln cap="flat" cmpd="sng" w="9525">
            <a:solidFill>
              <a:srgbClr val="1C1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80"/>
          <p:cNvSpPr/>
          <p:nvPr/>
        </p:nvSpPr>
        <p:spPr>
          <a:xfrm rot="1157">
            <a:off x="1735971" y="4399339"/>
            <a:ext cx="8910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Mixnet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8" name="Google Shape;798;p80"/>
          <p:cNvSpPr/>
          <p:nvPr/>
        </p:nvSpPr>
        <p:spPr>
          <a:xfrm>
            <a:off x="5023835" y="1875610"/>
            <a:ext cx="274500" cy="274500"/>
          </a:xfrm>
          <a:prstGeom prst="cube">
            <a:avLst>
              <a:gd fmla="val 25000" name="adj"/>
            </a:avLst>
          </a:prstGeom>
          <a:solidFill>
            <a:srgbClr val="F2F2F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80"/>
          <p:cNvSpPr/>
          <p:nvPr/>
        </p:nvSpPr>
        <p:spPr>
          <a:xfrm>
            <a:off x="5382371" y="1875610"/>
            <a:ext cx="274500" cy="274500"/>
          </a:xfrm>
          <a:prstGeom prst="cube">
            <a:avLst>
              <a:gd fmla="val 25000" name="adj"/>
            </a:avLst>
          </a:prstGeom>
          <a:solidFill>
            <a:srgbClr val="F2F2F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80"/>
          <p:cNvSpPr/>
          <p:nvPr/>
        </p:nvSpPr>
        <p:spPr>
          <a:xfrm>
            <a:off x="5740908" y="1875610"/>
            <a:ext cx="274500" cy="274500"/>
          </a:xfrm>
          <a:prstGeom prst="cube">
            <a:avLst>
              <a:gd fmla="val 25000" name="adj"/>
            </a:avLst>
          </a:prstGeom>
          <a:solidFill>
            <a:srgbClr val="F2F2F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80"/>
          <p:cNvSpPr/>
          <p:nvPr/>
        </p:nvSpPr>
        <p:spPr>
          <a:xfrm>
            <a:off x="6099444" y="1875610"/>
            <a:ext cx="274500" cy="274500"/>
          </a:xfrm>
          <a:prstGeom prst="cube">
            <a:avLst>
              <a:gd fmla="val 25000" name="adj"/>
            </a:avLst>
          </a:prstGeom>
          <a:solidFill>
            <a:srgbClr val="F2F2F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80"/>
          <p:cNvSpPr/>
          <p:nvPr/>
        </p:nvSpPr>
        <p:spPr>
          <a:xfrm rot="1073">
            <a:off x="4713147" y="1608175"/>
            <a:ext cx="19224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3rd party apps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03" name="Google Shape;803;p80"/>
          <p:cNvCxnSpPr/>
          <p:nvPr/>
        </p:nvCxnSpPr>
        <p:spPr>
          <a:xfrm>
            <a:off x="5508105" y="2198942"/>
            <a:ext cx="134700" cy="455400"/>
          </a:xfrm>
          <a:prstGeom prst="straightConnector1">
            <a:avLst/>
          </a:prstGeom>
          <a:noFill/>
          <a:ln cap="flat" cmpd="sng" w="9525">
            <a:solidFill>
              <a:srgbClr val="FB6E4E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04" name="Google Shape;804;p80"/>
          <p:cNvCxnSpPr/>
          <p:nvPr/>
        </p:nvCxnSpPr>
        <p:spPr>
          <a:xfrm flipH="1">
            <a:off x="5678345" y="2208342"/>
            <a:ext cx="148500" cy="446100"/>
          </a:xfrm>
          <a:prstGeom prst="straightConnector1">
            <a:avLst/>
          </a:prstGeom>
          <a:noFill/>
          <a:ln cap="flat" cmpd="sng" w="9525">
            <a:solidFill>
              <a:srgbClr val="FB6E4E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05" name="Google Shape;805;p80"/>
          <p:cNvCxnSpPr/>
          <p:nvPr/>
        </p:nvCxnSpPr>
        <p:spPr>
          <a:xfrm flipH="1">
            <a:off x="5726272" y="2198903"/>
            <a:ext cx="438000" cy="455700"/>
          </a:xfrm>
          <a:prstGeom prst="straightConnector1">
            <a:avLst/>
          </a:prstGeom>
          <a:noFill/>
          <a:ln cap="flat" cmpd="sng" w="9525">
            <a:solidFill>
              <a:srgbClr val="FB6E4E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06" name="Google Shape;806;p80"/>
          <p:cNvCxnSpPr/>
          <p:nvPr/>
        </p:nvCxnSpPr>
        <p:spPr>
          <a:xfrm>
            <a:off x="5185043" y="2187118"/>
            <a:ext cx="402000" cy="467100"/>
          </a:xfrm>
          <a:prstGeom prst="straightConnector1">
            <a:avLst/>
          </a:prstGeom>
          <a:noFill/>
          <a:ln cap="flat" cmpd="sng" w="9525">
            <a:solidFill>
              <a:srgbClr val="FB6E4E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07" name="Google Shape;807;p80"/>
          <p:cNvSpPr/>
          <p:nvPr/>
        </p:nvSpPr>
        <p:spPr>
          <a:xfrm rot="1073">
            <a:off x="5867723" y="2326165"/>
            <a:ext cx="9615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SDK</a:t>
            </a:r>
            <a:endParaRPr b="1"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8" name="Google Shape;808;p80"/>
          <p:cNvSpPr/>
          <p:nvPr/>
        </p:nvSpPr>
        <p:spPr>
          <a:xfrm>
            <a:off x="3921778" y="2726787"/>
            <a:ext cx="462600" cy="462900"/>
          </a:xfrm>
          <a:prstGeom prst="cube">
            <a:avLst>
              <a:gd fmla="val 25000" name="adj"/>
            </a:avLst>
          </a:prstGeom>
          <a:solidFill>
            <a:srgbClr val="F2F2F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80"/>
          <p:cNvSpPr/>
          <p:nvPr/>
        </p:nvSpPr>
        <p:spPr>
          <a:xfrm rot="729">
            <a:off x="3469187" y="2177155"/>
            <a:ext cx="14142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future B2C /</a:t>
            </a:r>
            <a:b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B2B apps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0" name="Google Shape;810;p80"/>
          <p:cNvSpPr/>
          <p:nvPr/>
        </p:nvSpPr>
        <p:spPr>
          <a:xfrm rot="646">
            <a:off x="2633002" y="3421021"/>
            <a:ext cx="31938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privacy platform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1" name="Google Shape;811;p80"/>
          <p:cNvSpPr/>
          <p:nvPr/>
        </p:nvSpPr>
        <p:spPr>
          <a:xfrm rot="922">
            <a:off x="647965" y="2144605"/>
            <a:ext cx="11181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Nym Wallet and NYM token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2" name="Google Shape;812;p80"/>
          <p:cNvSpPr/>
          <p:nvPr/>
        </p:nvSpPr>
        <p:spPr>
          <a:xfrm>
            <a:off x="947025" y="2726787"/>
            <a:ext cx="462600" cy="462900"/>
          </a:xfrm>
          <a:prstGeom prst="cube">
            <a:avLst>
              <a:gd fmla="val 25000" name="adj"/>
            </a:avLst>
          </a:prstGeom>
          <a:solidFill>
            <a:srgbClr val="FB6E4E"/>
          </a:solidFill>
          <a:ln cap="flat" cmpd="sng" w="9525">
            <a:solidFill>
              <a:srgbClr val="1C1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3" name="Google Shape;813;p80"/>
          <p:cNvGrpSpPr/>
          <p:nvPr/>
        </p:nvGrpSpPr>
        <p:grpSpPr>
          <a:xfrm>
            <a:off x="6769679" y="2568432"/>
            <a:ext cx="1486500" cy="1066193"/>
            <a:chOff x="6769679" y="2585441"/>
            <a:chExt cx="1486500" cy="1066193"/>
          </a:xfrm>
        </p:grpSpPr>
        <p:sp>
          <p:nvSpPr>
            <p:cNvPr id="814" name="Google Shape;814;p80"/>
            <p:cNvSpPr/>
            <p:nvPr/>
          </p:nvSpPr>
          <p:spPr>
            <a:xfrm flipH="1" rot="5400000">
              <a:off x="7313777" y="2715634"/>
              <a:ext cx="1061700" cy="810300"/>
            </a:xfrm>
            <a:prstGeom prst="parallelogram">
              <a:avLst>
                <a:gd fmla="val 99017" name="adj"/>
              </a:avLst>
            </a:prstGeom>
            <a:solidFill>
              <a:srgbClr val="1C1B20"/>
            </a:solidFill>
            <a:ln cap="flat" cmpd="sng" w="9525">
              <a:solidFill>
                <a:srgbClr val="999999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80"/>
            <p:cNvSpPr/>
            <p:nvPr/>
          </p:nvSpPr>
          <p:spPr>
            <a:xfrm>
              <a:off x="6769679" y="2585441"/>
              <a:ext cx="1486500" cy="808800"/>
            </a:xfrm>
            <a:prstGeom prst="parallelogram">
              <a:avLst>
                <a:gd fmla="val 101256" name="adj"/>
              </a:avLst>
            </a:prstGeom>
            <a:solidFill>
              <a:srgbClr val="1C1B20"/>
            </a:solidFill>
            <a:ln cap="flat" cmpd="sng" w="9525">
              <a:solidFill>
                <a:srgbClr val="999999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80"/>
            <p:cNvSpPr/>
            <p:nvPr/>
          </p:nvSpPr>
          <p:spPr>
            <a:xfrm>
              <a:off x="6769686" y="3394147"/>
              <a:ext cx="669600" cy="254400"/>
            </a:xfrm>
            <a:prstGeom prst="rect">
              <a:avLst/>
            </a:prstGeom>
            <a:solidFill>
              <a:srgbClr val="1C1B20"/>
            </a:solidFill>
            <a:ln cap="flat" cmpd="sng" w="9525">
              <a:solidFill>
                <a:srgbClr val="999999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7" name="Google Shape;817;p80"/>
          <p:cNvSpPr/>
          <p:nvPr/>
        </p:nvSpPr>
        <p:spPr>
          <a:xfrm rot="922">
            <a:off x="7206549" y="2144605"/>
            <a:ext cx="11181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Private mixnets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8" name="Google Shape;818;p80"/>
          <p:cNvSpPr/>
          <p:nvPr/>
        </p:nvSpPr>
        <p:spPr>
          <a:xfrm>
            <a:off x="7143648" y="2726787"/>
            <a:ext cx="462600" cy="462900"/>
          </a:xfrm>
          <a:prstGeom prst="cube">
            <a:avLst>
              <a:gd fmla="val 25000" name="adj"/>
            </a:avLst>
          </a:prstGeom>
          <a:solidFill>
            <a:srgbClr val="E5E7EB"/>
          </a:solidFill>
          <a:ln cap="flat" cmpd="sng" w="9525">
            <a:solidFill>
              <a:srgbClr val="9999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80"/>
          <p:cNvSpPr/>
          <p:nvPr/>
        </p:nvSpPr>
        <p:spPr>
          <a:xfrm>
            <a:off x="6827608" y="3879466"/>
            <a:ext cx="462600" cy="462900"/>
          </a:xfrm>
          <a:prstGeom prst="cube">
            <a:avLst>
              <a:gd fmla="val 25000" name="adj"/>
            </a:avLst>
          </a:prstGeom>
          <a:solidFill>
            <a:srgbClr val="E5E7EB"/>
          </a:solidFill>
          <a:ln cap="flat" cmpd="sng" w="9525">
            <a:solidFill>
              <a:srgbClr val="9999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80"/>
          <p:cNvSpPr/>
          <p:nvPr/>
        </p:nvSpPr>
        <p:spPr>
          <a:xfrm rot="1157">
            <a:off x="6613379" y="4399339"/>
            <a:ext cx="8910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Mixnet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1" name="Google Shape;821;p80"/>
          <p:cNvSpPr/>
          <p:nvPr/>
        </p:nvSpPr>
        <p:spPr>
          <a:xfrm>
            <a:off x="3484652" y="3879466"/>
            <a:ext cx="462600" cy="462900"/>
          </a:xfrm>
          <a:prstGeom prst="cube">
            <a:avLst>
              <a:gd fmla="val 25000" name="adj"/>
            </a:avLst>
          </a:prstGeom>
          <a:solidFill>
            <a:srgbClr val="FB6E4E"/>
          </a:solidFill>
          <a:ln cap="flat" cmpd="sng" w="9525">
            <a:solidFill>
              <a:srgbClr val="1C1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80"/>
          <p:cNvSpPr/>
          <p:nvPr/>
        </p:nvSpPr>
        <p:spPr>
          <a:xfrm rot="816">
            <a:off x="3013581" y="4399316"/>
            <a:ext cx="12642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zk-nyms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3977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8" name="Google Shape;828;p81"/>
          <p:cNvGrpSpPr/>
          <p:nvPr/>
        </p:nvGrpSpPr>
        <p:grpSpPr>
          <a:xfrm>
            <a:off x="345553" y="-531830"/>
            <a:ext cx="8452894" cy="6207160"/>
            <a:chOff x="629810" y="-535728"/>
            <a:chExt cx="8452894" cy="6207160"/>
          </a:xfrm>
        </p:grpSpPr>
        <p:pic>
          <p:nvPicPr>
            <p:cNvPr id="829" name="Google Shape;829;p81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rot="8100000">
              <a:off x="1538828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0" name="Google Shape;830;p81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flipH="1" rot="-8100000">
              <a:off x="3784562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1" name="Google Shape;831;p81"/>
          <p:cNvSpPr/>
          <p:nvPr/>
        </p:nvSpPr>
        <p:spPr>
          <a:xfrm>
            <a:off x="510875" y="2198466"/>
            <a:ext cx="81225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Mixnet Demo</a:t>
            </a:r>
            <a:endParaRPr b="1"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Using the rust SDK</a:t>
            </a:r>
            <a:endParaRPr b="1"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82"/>
          <p:cNvSpPr txBox="1"/>
          <p:nvPr/>
        </p:nvSpPr>
        <p:spPr>
          <a:xfrm>
            <a:off x="1807950" y="3952675"/>
            <a:ext cx="552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B6E4E"/>
                </a:solidFill>
              </a:rPr>
              <a:t>https://nymtech.net/docs/developers/rust/mixnet/examples/simple</a:t>
            </a:r>
            <a:endParaRPr>
              <a:solidFill>
                <a:srgbClr val="FB6E4E"/>
              </a:solidFill>
            </a:endParaRPr>
          </a:p>
        </p:txBody>
      </p:sp>
      <p:sp>
        <p:nvSpPr>
          <p:cNvPr id="837" name="Google Shape;837;p82"/>
          <p:cNvSpPr/>
          <p:nvPr/>
        </p:nvSpPr>
        <p:spPr>
          <a:xfrm>
            <a:off x="5338425" y="1337350"/>
            <a:ext cx="34956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Ready to</a:t>
            </a:r>
            <a:endParaRPr b="1"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Get Started!</a:t>
            </a:r>
            <a:endParaRPr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38" name="Google Shape;838;p82"/>
          <p:cNvGrpSpPr/>
          <p:nvPr/>
        </p:nvGrpSpPr>
        <p:grpSpPr>
          <a:xfrm>
            <a:off x="3821700" y="2452075"/>
            <a:ext cx="1500600" cy="1500600"/>
            <a:chOff x="7111400" y="1681700"/>
            <a:chExt cx="1500600" cy="1500600"/>
          </a:xfrm>
        </p:grpSpPr>
        <p:pic>
          <p:nvPicPr>
            <p:cNvPr id="839" name="Google Shape;839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11400" y="168170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0" name="Google Shape;840;p8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94188" y="1759950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41" name="Google Shape;841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7963" y="2529588"/>
            <a:ext cx="1368075" cy="13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Google Shape;84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954499" cy="4883426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83"/>
          <p:cNvSpPr txBox="1"/>
          <p:nvPr/>
        </p:nvSpPr>
        <p:spPr>
          <a:xfrm>
            <a:off x="4189500" y="4804800"/>
            <a:ext cx="4954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2F2F2"/>
                </a:solidFill>
              </a:rPr>
              <a:t>https://github.com/nymtech/nym/blob/develop/sdk/rust/nym-sdk/examples/socks5.rs</a:t>
            </a:r>
            <a:endParaRPr sz="1000">
              <a:solidFill>
                <a:srgbClr val="F2F2F2"/>
              </a:solidFill>
            </a:endParaRPr>
          </a:p>
        </p:txBody>
      </p:sp>
      <p:sp>
        <p:nvSpPr>
          <p:cNvPr id="848" name="Google Shape;848;p83"/>
          <p:cNvSpPr/>
          <p:nvPr/>
        </p:nvSpPr>
        <p:spPr>
          <a:xfrm>
            <a:off x="5338425" y="1337350"/>
            <a:ext cx="34956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Send Yourself a</a:t>
            </a:r>
            <a:endParaRPr b="1"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Socks5 Message</a:t>
            </a:r>
            <a:endParaRPr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49" name="Google Shape;849;p83"/>
          <p:cNvGrpSpPr/>
          <p:nvPr/>
        </p:nvGrpSpPr>
        <p:grpSpPr>
          <a:xfrm>
            <a:off x="7333425" y="3304200"/>
            <a:ext cx="1500600" cy="1500600"/>
            <a:chOff x="7111400" y="1681700"/>
            <a:chExt cx="1500600" cy="1500600"/>
          </a:xfrm>
        </p:grpSpPr>
        <p:pic>
          <p:nvPicPr>
            <p:cNvPr id="850" name="Google Shape;850;p8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11400" y="168170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1" name="Google Shape;851;p8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94188" y="1759950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52" name="Google Shape;852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25100" y="3401975"/>
            <a:ext cx="1326525" cy="133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Google Shape;85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3977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8" name="Google Shape;858;p84"/>
          <p:cNvGrpSpPr/>
          <p:nvPr/>
        </p:nvGrpSpPr>
        <p:grpSpPr>
          <a:xfrm>
            <a:off x="345553" y="-531830"/>
            <a:ext cx="8452894" cy="6207160"/>
            <a:chOff x="629810" y="-535728"/>
            <a:chExt cx="8452894" cy="6207160"/>
          </a:xfrm>
        </p:grpSpPr>
        <p:pic>
          <p:nvPicPr>
            <p:cNvPr id="859" name="Google Shape;859;p84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rot="8100000">
              <a:off x="1538828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0" name="Google Shape;860;p84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flipH="1" rot="-8100000">
              <a:off x="3784562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1" name="Google Shape;861;p84"/>
          <p:cNvSpPr/>
          <p:nvPr/>
        </p:nvSpPr>
        <p:spPr>
          <a:xfrm>
            <a:off x="510875" y="2198466"/>
            <a:ext cx="81225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Getting Involved</a:t>
            </a:r>
            <a:endParaRPr b="1"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p85"/>
          <p:cNvPicPr preferRelativeResize="0"/>
          <p:nvPr/>
        </p:nvPicPr>
        <p:blipFill rotWithShape="1">
          <a:blip r:embed="rId3">
            <a:alphaModFix/>
          </a:blip>
          <a:srcRect b="49580" l="-49860" r="49860" t="-49580"/>
          <a:stretch/>
        </p:blipFill>
        <p:spPr>
          <a:xfrm flipH="1">
            <a:off x="-867505" y="1406927"/>
            <a:ext cx="4389125" cy="43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850" y="894052"/>
            <a:ext cx="6068076" cy="3082549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85"/>
          <p:cNvSpPr/>
          <p:nvPr/>
        </p:nvSpPr>
        <p:spPr>
          <a:xfrm>
            <a:off x="5261650" y="109050"/>
            <a:ext cx="34956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Running A Node</a:t>
            </a:r>
            <a:endParaRPr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69" name="Google Shape;869;p85"/>
          <p:cNvGrpSpPr/>
          <p:nvPr/>
        </p:nvGrpSpPr>
        <p:grpSpPr>
          <a:xfrm>
            <a:off x="7256650" y="3166025"/>
            <a:ext cx="1500600" cy="1500600"/>
            <a:chOff x="7333425" y="3304200"/>
            <a:chExt cx="1500600" cy="1500600"/>
          </a:xfrm>
        </p:grpSpPr>
        <p:pic>
          <p:nvPicPr>
            <p:cNvPr id="870" name="Google Shape;870;p8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333425" y="330420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1" name="Google Shape;871;p8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23513" y="3394288"/>
              <a:ext cx="1320425" cy="1320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2" name="Google Shape;872;p85"/>
          <p:cNvSpPr txBox="1"/>
          <p:nvPr/>
        </p:nvSpPr>
        <p:spPr>
          <a:xfrm>
            <a:off x="4798200" y="4666625"/>
            <a:ext cx="43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B6E4E"/>
                </a:solidFill>
              </a:rPr>
              <a:t>https://nymtech.net/docs/operators/nodes/nym-node</a:t>
            </a:r>
            <a:endParaRPr>
              <a:solidFill>
                <a:srgbClr val="FB6E4E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86"/>
          <p:cNvSpPr/>
          <p:nvPr/>
        </p:nvSpPr>
        <p:spPr>
          <a:xfrm>
            <a:off x="5248400" y="178125"/>
            <a:ext cx="34956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Buying &amp; Staking NYM Tokens</a:t>
            </a:r>
            <a:endParaRPr sz="3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8" name="Google Shape;878;p86"/>
          <p:cNvPicPr preferRelativeResize="0"/>
          <p:nvPr/>
        </p:nvPicPr>
        <p:blipFill rotWithShape="1">
          <a:blip r:embed="rId3">
            <a:alphaModFix/>
          </a:blip>
          <a:srcRect b="49580" l="-49860" r="49860" t="-49580"/>
          <a:stretch/>
        </p:blipFill>
        <p:spPr>
          <a:xfrm flipH="1">
            <a:off x="-5" y="754377"/>
            <a:ext cx="4389125" cy="438912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86"/>
          <p:cNvSpPr txBox="1"/>
          <p:nvPr/>
        </p:nvSpPr>
        <p:spPr>
          <a:xfrm>
            <a:off x="4721300" y="4176200"/>
            <a:ext cx="454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https://nymtech.net/docs/developers/tools/nym-cli\</a:t>
            </a:r>
            <a:endParaRPr>
              <a:solidFill>
                <a:srgbClr val="FB6E4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B6E4E"/>
                </a:solidFill>
              </a:rPr>
              <a:t>#staking-on-someones-behalf-for-custodians</a:t>
            </a:r>
            <a:endParaRPr>
              <a:solidFill>
                <a:srgbClr val="FB6E4E"/>
              </a:solidFill>
            </a:endParaRPr>
          </a:p>
        </p:txBody>
      </p:sp>
      <p:pic>
        <p:nvPicPr>
          <p:cNvPr id="880" name="Google Shape;880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8424" y="2454624"/>
            <a:ext cx="1712150" cy="172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900" y="515225"/>
            <a:ext cx="3851802" cy="240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2025"/>
        </a:solidFill>
      </p:bgPr>
    </p:bg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" name="Google Shape;886;p87"/>
          <p:cNvPicPr preferRelativeResize="0"/>
          <p:nvPr/>
        </p:nvPicPr>
        <p:blipFill>
          <a:blip r:embed="rId3">
            <a:alphaModFix amt="9000"/>
          </a:blip>
          <a:stretch>
            <a:fillRect/>
          </a:stretch>
        </p:blipFill>
        <p:spPr>
          <a:xfrm rot="-5400000">
            <a:off x="5906125" y="-1208252"/>
            <a:ext cx="8739302" cy="8739302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87"/>
          <p:cNvSpPr/>
          <p:nvPr/>
        </p:nvSpPr>
        <p:spPr>
          <a:xfrm>
            <a:off x="-112525" y="171225"/>
            <a:ext cx="5243100" cy="92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</a:t>
            </a:r>
            <a:endParaRPr b="1" sz="4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888" name="Google Shape;888;p87"/>
          <p:cNvCxnSpPr/>
          <p:nvPr/>
        </p:nvCxnSpPr>
        <p:spPr>
          <a:xfrm flipH="1" rot="10800000">
            <a:off x="626225" y="1024050"/>
            <a:ext cx="2390400" cy="1620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9" name="Google Shape;889;p87"/>
          <p:cNvSpPr/>
          <p:nvPr/>
        </p:nvSpPr>
        <p:spPr>
          <a:xfrm>
            <a:off x="684600" y="1417700"/>
            <a:ext cx="35211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Download 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NymVPN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890" name="Google Shape;890;p87"/>
          <p:cNvSpPr/>
          <p:nvPr/>
        </p:nvSpPr>
        <p:spPr>
          <a:xfrm>
            <a:off x="684600" y="4007550"/>
            <a:ext cx="35211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B6E4E"/>
                </a:solidFill>
              </a:rPr>
              <a:t>https://nymvpn.com/download</a:t>
            </a:r>
            <a:endParaRPr sz="1200" u="sng">
              <a:solidFill>
                <a:srgbClr val="FB6E4E"/>
              </a:solidFill>
            </a:endParaRPr>
          </a:p>
        </p:txBody>
      </p:sp>
      <p:pic>
        <p:nvPicPr>
          <p:cNvPr id="891" name="Google Shape;891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9325" y="2075900"/>
            <a:ext cx="1931650" cy="1931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2" name="Google Shape;892;p87"/>
          <p:cNvCxnSpPr/>
          <p:nvPr/>
        </p:nvCxnSpPr>
        <p:spPr>
          <a:xfrm>
            <a:off x="4572000" y="1440175"/>
            <a:ext cx="0" cy="31296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93" name="Google Shape;893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2975" y="2152100"/>
            <a:ext cx="1784348" cy="17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8715" y="1957027"/>
            <a:ext cx="1916460" cy="2169402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87"/>
          <p:cNvSpPr txBox="1"/>
          <p:nvPr/>
        </p:nvSpPr>
        <p:spPr>
          <a:xfrm>
            <a:off x="5632950" y="4159953"/>
            <a:ext cx="232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B6E4E"/>
                </a:solidFill>
              </a:rPr>
              <a:t>https://t.me/nymtech</a:t>
            </a:r>
            <a:endParaRPr sz="1600">
              <a:solidFill>
                <a:srgbClr val="FB6E4E"/>
              </a:solidFill>
            </a:endParaRPr>
          </a:p>
        </p:txBody>
      </p:sp>
      <p:sp>
        <p:nvSpPr>
          <p:cNvPr id="896" name="Google Shape;896;p87"/>
          <p:cNvSpPr/>
          <p:nvPr/>
        </p:nvSpPr>
        <p:spPr>
          <a:xfrm>
            <a:off x="4938300" y="1417700"/>
            <a:ext cx="35211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Connect with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t</a:t>
            </a:r>
            <a:r>
              <a:rPr b="1" lang="en" sz="1800">
                <a:solidFill>
                  <a:srgbClr val="FFFFFF"/>
                </a:solidFill>
              </a:rPr>
              <a:t>he Community</a:t>
            </a:r>
            <a:endParaRPr b="1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2">
      <a:dk1>
        <a:srgbClr val="2B2B2B"/>
      </a:dk1>
      <a:lt1>
        <a:srgbClr val="FFFFFF"/>
      </a:lt1>
      <a:dk2>
        <a:srgbClr val="2B2B2B"/>
      </a:dk2>
      <a:lt2>
        <a:srgbClr val="FFFFFF"/>
      </a:lt2>
      <a:accent1>
        <a:srgbClr val="B19686"/>
      </a:accent1>
      <a:accent2>
        <a:srgbClr val="496356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F76D4A"/>
      </a:hlink>
      <a:folHlink>
        <a:srgbClr val="70AD4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vcon SEA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