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3" r:id="rId4"/>
    <p:sldMasterId id="214748369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y="5143500" cx="9144000"/>
  <p:notesSz cx="6858000" cy="9144000"/>
  <p:embeddedFontLst>
    <p:embeddedFont>
      <p:font typeface="Roboto Thin"/>
      <p:regular r:id="rId40"/>
      <p:bold r:id="rId41"/>
      <p:italic r:id="rId42"/>
      <p:boldItalic r:id="rId43"/>
    </p:embeddedFont>
    <p:embeddedFont>
      <p:font typeface="Raleway"/>
      <p:regular r:id="rId44"/>
      <p:bold r:id="rId45"/>
      <p:italic r:id="rId46"/>
      <p:boldItalic r:id="rId47"/>
    </p:embeddedFont>
    <p:embeddedFont>
      <p:font typeface="Roboto"/>
      <p:regular r:id="rId48"/>
      <p:bold r:id="rId49"/>
      <p:italic r:id="rId50"/>
      <p:boldItalic r:id="rId51"/>
    </p:embeddedFont>
    <p:embeddedFont>
      <p:font typeface="Roboto Medium"/>
      <p:regular r:id="rId52"/>
      <p:bold r:id="rId53"/>
      <p:italic r:id="rId54"/>
      <p:boldItalic r:id="rId55"/>
    </p:embeddedFont>
    <p:embeddedFont>
      <p:font typeface="Poppins"/>
      <p:regular r:id="rId56"/>
      <p:bold r:id="rId57"/>
      <p:italic r:id="rId58"/>
      <p:boldItalic r:id="rId59"/>
    </p:embeddedFont>
    <p:embeddedFont>
      <p:font typeface="Roboto Light"/>
      <p:regular r:id="rId60"/>
      <p:bold r:id="rId61"/>
      <p:italic r:id="rId62"/>
      <p:boldItalic r:id="rId63"/>
    </p:embeddedFont>
    <p:embeddedFont>
      <p:font typeface="Helvetica Neue"/>
      <p:regular r:id="rId64"/>
      <p:bold r:id="rId65"/>
      <p:italic r:id="rId66"/>
      <p:boldItalic r:id="rId67"/>
    </p:embeddedFont>
    <p:embeddedFont>
      <p:font typeface="Chivo"/>
      <p:regular r:id="rId68"/>
      <p:bold r:id="rId69"/>
      <p:italic r:id="rId70"/>
      <p:boldItalic r:id="rId71"/>
    </p:embeddedFont>
    <p:embeddedFont>
      <p:font typeface="Poppins ExtraBold"/>
      <p:bold r:id="rId72"/>
      <p:boldItalic r:id="rId73"/>
    </p:embeddedFont>
    <p:embeddedFont>
      <p:font typeface="Open Sans"/>
      <p:regular r:id="rId74"/>
      <p:bold r:id="rId75"/>
      <p:italic r:id="rId76"/>
      <p:boldItalic r:id="rId7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Thin-regular.fntdata"/><Relationship Id="rId42" Type="http://schemas.openxmlformats.org/officeDocument/2006/relationships/font" Target="fonts/RobotoThin-italic.fntdata"/><Relationship Id="rId41" Type="http://schemas.openxmlformats.org/officeDocument/2006/relationships/font" Target="fonts/RobotoThin-bold.fntdata"/><Relationship Id="rId44" Type="http://schemas.openxmlformats.org/officeDocument/2006/relationships/font" Target="fonts/Raleway-regular.fntdata"/><Relationship Id="rId43" Type="http://schemas.openxmlformats.org/officeDocument/2006/relationships/font" Target="fonts/RobotoThin-boldItalic.fntdata"/><Relationship Id="rId46" Type="http://schemas.openxmlformats.org/officeDocument/2006/relationships/font" Target="fonts/Raleway-italic.fntdata"/><Relationship Id="rId45" Type="http://schemas.openxmlformats.org/officeDocument/2006/relationships/font" Target="fonts/Raleway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Roboto-regular.fntdata"/><Relationship Id="rId47" Type="http://schemas.openxmlformats.org/officeDocument/2006/relationships/font" Target="fonts/Raleway-boldItalic.fntdata"/><Relationship Id="rId49" Type="http://schemas.openxmlformats.org/officeDocument/2006/relationships/font" Target="fonts/Roboto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font" Target="fonts/PoppinsExtraBold-boldItalic.fntdata"/><Relationship Id="rId72" Type="http://schemas.openxmlformats.org/officeDocument/2006/relationships/font" Target="fonts/PoppinsExtraBold-bold.fntdata"/><Relationship Id="rId31" Type="http://schemas.openxmlformats.org/officeDocument/2006/relationships/slide" Target="slides/slide25.xml"/><Relationship Id="rId75" Type="http://schemas.openxmlformats.org/officeDocument/2006/relationships/font" Target="fonts/OpenSans-bold.fntdata"/><Relationship Id="rId30" Type="http://schemas.openxmlformats.org/officeDocument/2006/relationships/slide" Target="slides/slide24.xml"/><Relationship Id="rId74" Type="http://schemas.openxmlformats.org/officeDocument/2006/relationships/font" Target="fonts/OpenSans-regular.fntdata"/><Relationship Id="rId33" Type="http://schemas.openxmlformats.org/officeDocument/2006/relationships/slide" Target="slides/slide27.xml"/><Relationship Id="rId77" Type="http://schemas.openxmlformats.org/officeDocument/2006/relationships/font" Target="fonts/OpenSans-boldItalic.fntdata"/><Relationship Id="rId32" Type="http://schemas.openxmlformats.org/officeDocument/2006/relationships/slide" Target="slides/slide26.xml"/><Relationship Id="rId76" Type="http://schemas.openxmlformats.org/officeDocument/2006/relationships/font" Target="fonts/OpenSans-italic.fntdata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71" Type="http://schemas.openxmlformats.org/officeDocument/2006/relationships/font" Target="fonts/Chivo-boldItalic.fntdata"/><Relationship Id="rId70" Type="http://schemas.openxmlformats.org/officeDocument/2006/relationships/font" Target="fonts/Chivo-italic.fntdata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RobotoLight-italic.fntdata"/><Relationship Id="rId61" Type="http://schemas.openxmlformats.org/officeDocument/2006/relationships/font" Target="fonts/RobotoLight-bold.fntdata"/><Relationship Id="rId20" Type="http://schemas.openxmlformats.org/officeDocument/2006/relationships/slide" Target="slides/slide14.xml"/><Relationship Id="rId64" Type="http://schemas.openxmlformats.org/officeDocument/2006/relationships/font" Target="fonts/HelveticaNeue-regular.fntdata"/><Relationship Id="rId63" Type="http://schemas.openxmlformats.org/officeDocument/2006/relationships/font" Target="fonts/RobotoLight-boldItalic.fntdata"/><Relationship Id="rId22" Type="http://schemas.openxmlformats.org/officeDocument/2006/relationships/slide" Target="slides/slide16.xml"/><Relationship Id="rId66" Type="http://schemas.openxmlformats.org/officeDocument/2006/relationships/font" Target="fonts/HelveticaNeue-italic.fntdata"/><Relationship Id="rId21" Type="http://schemas.openxmlformats.org/officeDocument/2006/relationships/slide" Target="slides/slide15.xml"/><Relationship Id="rId65" Type="http://schemas.openxmlformats.org/officeDocument/2006/relationships/font" Target="fonts/HelveticaNeue-bold.fntdata"/><Relationship Id="rId24" Type="http://schemas.openxmlformats.org/officeDocument/2006/relationships/slide" Target="slides/slide18.xml"/><Relationship Id="rId68" Type="http://schemas.openxmlformats.org/officeDocument/2006/relationships/font" Target="fonts/Chivo-regular.fntdata"/><Relationship Id="rId23" Type="http://schemas.openxmlformats.org/officeDocument/2006/relationships/slide" Target="slides/slide17.xml"/><Relationship Id="rId67" Type="http://schemas.openxmlformats.org/officeDocument/2006/relationships/font" Target="fonts/HelveticaNeue-boldItalic.fntdata"/><Relationship Id="rId60" Type="http://schemas.openxmlformats.org/officeDocument/2006/relationships/font" Target="fonts/RobotoLight-regular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Chivo-bold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Roboto-boldItalic.fntdata"/><Relationship Id="rId50" Type="http://schemas.openxmlformats.org/officeDocument/2006/relationships/font" Target="fonts/Roboto-italic.fntdata"/><Relationship Id="rId53" Type="http://schemas.openxmlformats.org/officeDocument/2006/relationships/font" Target="fonts/RobotoMedium-bold.fntdata"/><Relationship Id="rId52" Type="http://schemas.openxmlformats.org/officeDocument/2006/relationships/font" Target="fonts/RobotoMedium-regular.fntdata"/><Relationship Id="rId11" Type="http://schemas.openxmlformats.org/officeDocument/2006/relationships/slide" Target="slides/slide5.xml"/><Relationship Id="rId55" Type="http://schemas.openxmlformats.org/officeDocument/2006/relationships/font" Target="fonts/RobotoMedium-boldItalic.fntdata"/><Relationship Id="rId10" Type="http://schemas.openxmlformats.org/officeDocument/2006/relationships/slide" Target="slides/slide4.xml"/><Relationship Id="rId54" Type="http://schemas.openxmlformats.org/officeDocument/2006/relationships/font" Target="fonts/RobotoMedium-italic.fntdata"/><Relationship Id="rId13" Type="http://schemas.openxmlformats.org/officeDocument/2006/relationships/slide" Target="slides/slide7.xml"/><Relationship Id="rId57" Type="http://schemas.openxmlformats.org/officeDocument/2006/relationships/font" Target="fonts/Poppins-bold.fntdata"/><Relationship Id="rId12" Type="http://schemas.openxmlformats.org/officeDocument/2006/relationships/slide" Target="slides/slide6.xml"/><Relationship Id="rId56" Type="http://schemas.openxmlformats.org/officeDocument/2006/relationships/font" Target="fonts/Poppins-regular.fntdata"/><Relationship Id="rId15" Type="http://schemas.openxmlformats.org/officeDocument/2006/relationships/slide" Target="slides/slide9.xml"/><Relationship Id="rId59" Type="http://schemas.openxmlformats.org/officeDocument/2006/relationships/font" Target="fonts/Poppins-boldItalic.fntdata"/><Relationship Id="rId14" Type="http://schemas.openxmlformats.org/officeDocument/2006/relationships/slide" Target="slides/slide8.xml"/><Relationship Id="rId58" Type="http://schemas.openxmlformats.org/officeDocument/2006/relationships/font" Target="fonts/Poppins-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17528dcb26_2_11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endParaRPr/>
          </a:p>
        </p:txBody>
      </p:sp>
      <p:sp>
        <p:nvSpPr>
          <p:cNvPr id="155" name="Google Shape;155;g317528dcb26_2_11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17528dcb26_2_20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317528dcb26_2_20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17528dcb26_2_2147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317528dcb26_2_2147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1752e8ee04_1_81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g31752e8ee04_1_81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1b0003c0ea_0_0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31b0003c0ea_0_0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1b0003c0ea_0_70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g31b0003c0ea_0_70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1b0003c0ea_0_9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g31b0003c0ea_0_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17528dcb26_2_2088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g317528dcb26_2_2088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1b0003c0ea_0_379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g31b0003c0ea_0_379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1b0003c0ea_0_176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g31b0003c0ea_0_176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1b0003c0ea_0_185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g31b0003c0ea_0_185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1b0003c0ea_0_201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g31b0003c0ea_0_201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1b0003c0ea_0_501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g31b0003c0ea_0_501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1b0003c0ea_0_193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g31b0003c0ea_0_193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1b2ff3f891_1_167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g31b2ff3f891_1_167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1b0003c0ea_0_561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g31b0003c0ea_0_561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1b0003c0ea_0_3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g31b0003c0ea_0_3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1b0003c0ea_0_2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g31b0003c0ea_0_2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1b2ff3f891_1_133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g31b2ff3f891_1_133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1b0003c0ea_0_2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g31b0003c0ea_0_2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1b2ff3f891_1_143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g31b2ff3f891_1_143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31b0003c0ea_0_353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g31b0003c0ea_0_353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31b2ff3f891_1_153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g31b2ff3f891_1_153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1b0003c0ea_0_457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g31b0003c0ea_0_457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31b2ff3f891_1_74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g31b2ff3f891_1_74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31b2ff3f891_1_92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g31b2ff3f891_1_92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31b2ff3f891_1_107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g31b2ff3f891_1_107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31b2ff3f891_1_12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g31b2ff3f891_1_12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317528dcb26_2_1163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g317528dcb26_2_1163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31b0003c0ea_0_433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g31b0003c0ea_0_433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31b0003c0ea_0_444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g31b0003c0ea_0_444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31b0003c0ea_0_288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g31b0003c0ea_0_288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31752e8ee04_1_223:notes"/>
          <p:cNvSpPr txBox="1"/>
          <p:nvPr>
            <p:ph idx="1" type="body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g31752e8ee04_1_223:notes"/>
          <p:cNvSpPr/>
          <p:nvPr>
            <p:ph idx="2" type="sldImg"/>
          </p:nvPr>
        </p:nvSpPr>
        <p:spPr>
          <a:xfrm>
            <a:off x="215875" y="812520"/>
            <a:ext cx="7127700" cy="400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5.jpg"/><Relationship Id="rId3" Type="http://schemas.openxmlformats.org/officeDocument/2006/relationships/image" Target="../media/image21.jpg"/><Relationship Id="rId4" Type="http://schemas.openxmlformats.org/officeDocument/2006/relationships/image" Target="../media/image10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jp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jp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jp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jp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jp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jpg"/><Relationship Id="rId3" Type="http://schemas.openxmlformats.org/officeDocument/2006/relationships/image" Target="../media/image27.jp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3.jp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jp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jpg"/><Relationship Id="rId3" Type="http://schemas.openxmlformats.org/officeDocument/2006/relationships/image" Target="../media/image36.jp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jp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jp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1.jpg"/><Relationship Id="rId3" Type="http://schemas.openxmlformats.org/officeDocument/2006/relationships/image" Target="../media/image20.jpg"/><Relationship Id="rId4" Type="http://schemas.openxmlformats.org/officeDocument/2006/relationships/image" Target="../media/image24.jp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5.jp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0.jp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jp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3.jp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457200" y="194925"/>
            <a:ext cx="8229600" cy="1837200"/>
          </a:xfrm>
          <a:prstGeom prst="rect">
            <a:avLst/>
          </a:prstGeom>
          <a:effectLst>
            <a:outerShdw blurRad="214313" rotWithShape="0" algn="bl">
              <a:srgbClr val="36364C">
                <a:alpha val="96000"/>
              </a:srgbClr>
            </a:outerShdw>
          </a:effectLst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2pPr>
            <a:lvl3pPr lvl="2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3pPr>
            <a:lvl4pPr lvl="3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4pPr>
            <a:lvl5pPr lvl="4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5pPr>
            <a:lvl6pPr lvl="5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6pPr>
            <a:lvl7pPr lvl="6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7pPr>
            <a:lvl8pPr lvl="7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8pPr>
            <a:lvl9pPr lvl="8" algn="ctr">
              <a:spcBef>
                <a:spcPts val="0"/>
              </a:spcBef>
              <a:spcAft>
                <a:spcPts val="0"/>
              </a:spcAft>
              <a:buSzPts val="5700"/>
              <a:buNone/>
              <a:defRPr sz="57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032125"/>
            <a:ext cx="8520600" cy="792600"/>
          </a:xfrm>
          <a:prstGeom prst="rect">
            <a:avLst/>
          </a:prstGeom>
          <a:effectLst>
            <a:outerShdw blurRad="157163" rotWithShape="0" algn="bl">
              <a:srgbClr val="36364C"/>
            </a:outerShdw>
          </a:effectLst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57200" y="2150850"/>
            <a:ext cx="8229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457200" y="2150850"/>
            <a:ext cx="8229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SECTION_HEADER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title"/>
          </p:nvPr>
        </p:nvSpPr>
        <p:spPr>
          <a:xfrm>
            <a:off x="457200" y="2150850"/>
            <a:ext cx="8229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1" name="Google Shape;2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4">
  <p:cSld name="SECTION_HEADER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type="title"/>
          </p:nvPr>
        </p:nvSpPr>
        <p:spPr>
          <a:xfrm>
            <a:off x="457200" y="2150850"/>
            <a:ext cx="8229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457200" y="4572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" name="Google Shape;28;p7"/>
          <p:cNvSpPr txBox="1"/>
          <p:nvPr>
            <p:ph idx="1" type="body"/>
          </p:nvPr>
        </p:nvSpPr>
        <p:spPr>
          <a:xfrm>
            <a:off x="457200" y="1304875"/>
            <a:ext cx="8229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 Light"/>
              <a:buChar char="●"/>
              <a:defRPr sz="16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23850" lvl="1" marL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 Light"/>
              <a:buChar char="○"/>
              <a:defRPr sz="15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17500" lvl="2" marL="13716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Light"/>
              <a:buChar char="■"/>
              <a:defRPr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11150" lvl="3" marL="1828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Roboto Light"/>
              <a:buChar char="●"/>
              <a:defRPr sz="13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11150" lvl="4" marL="22860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Roboto Light"/>
              <a:buChar char="○"/>
              <a:defRPr sz="13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04800" lvl="5" marL="27432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Light"/>
              <a:buChar char="■"/>
              <a:defRPr sz="12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04800" lvl="6" marL="3200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Light"/>
              <a:buChar char="●"/>
              <a:defRPr sz="12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04800" lvl="7" marL="36576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Light"/>
              <a:buChar char="○"/>
              <a:defRPr sz="12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04800" lvl="8" marL="411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Light"/>
              <a:buChar char="■"/>
              <a:defRPr sz="12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457200" y="4572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387900" y="1280160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8"/>
          <p:cNvSpPr txBox="1"/>
          <p:nvPr>
            <p:ph idx="2" type="body"/>
          </p:nvPr>
        </p:nvSpPr>
        <p:spPr>
          <a:xfrm>
            <a:off x="4756200" y="1280160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/>
          <p:nvPr>
            <p:ph type="title"/>
          </p:nvPr>
        </p:nvSpPr>
        <p:spPr>
          <a:xfrm>
            <a:off x="457200" y="4572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with an image left">
  <p:cSld name="ONE_COLUMN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type="title"/>
          </p:nvPr>
        </p:nvSpPr>
        <p:spPr>
          <a:xfrm>
            <a:off x="4859150" y="631313"/>
            <a:ext cx="3931800" cy="121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4859150" y="1888701"/>
            <a:ext cx="3931800" cy="277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" name="Google Shape;41;p10"/>
          <p:cNvSpPr/>
          <p:nvPr>
            <p:ph idx="2" type="pic"/>
          </p:nvPr>
        </p:nvSpPr>
        <p:spPr>
          <a:xfrm>
            <a:off x="0" y="0"/>
            <a:ext cx="45621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with an image right">
  <p:cSld name="ONE_COLUMN_TEXT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" name="Google Shape;44;p11"/>
          <p:cNvSpPr/>
          <p:nvPr>
            <p:ph idx="2" type="pic"/>
          </p:nvPr>
        </p:nvSpPr>
        <p:spPr>
          <a:xfrm>
            <a:off x="4582100" y="0"/>
            <a:ext cx="45621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11"/>
          <p:cNvSpPr txBox="1"/>
          <p:nvPr>
            <p:ph type="title"/>
          </p:nvPr>
        </p:nvSpPr>
        <p:spPr>
          <a:xfrm>
            <a:off x="365760" y="631313"/>
            <a:ext cx="3931800" cy="121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5760" y="1888701"/>
            <a:ext cx="3931800" cy="277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with a main point left">
  <p:cSld name="ONE_COLUMN_TEXT_2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" name="Google Shape;49;p12"/>
          <p:cNvSpPr txBox="1"/>
          <p:nvPr>
            <p:ph type="title"/>
          </p:nvPr>
        </p:nvSpPr>
        <p:spPr>
          <a:xfrm>
            <a:off x="4859150" y="631313"/>
            <a:ext cx="3931800" cy="121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0" name="Google Shape;50;p12"/>
          <p:cNvSpPr txBox="1"/>
          <p:nvPr>
            <p:ph idx="1" type="body"/>
          </p:nvPr>
        </p:nvSpPr>
        <p:spPr>
          <a:xfrm>
            <a:off x="4859150" y="1888701"/>
            <a:ext cx="3931800" cy="277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pic>
        <p:nvPicPr>
          <p:cNvPr id="51" name="Google Shape;51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4572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with a main point left 2">
  <p:cSld name="ONE_COLUMN_TEXT_2_1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" name="Google Shape;54;p13"/>
          <p:cNvSpPr txBox="1"/>
          <p:nvPr>
            <p:ph type="title"/>
          </p:nvPr>
        </p:nvSpPr>
        <p:spPr>
          <a:xfrm>
            <a:off x="4859150" y="631313"/>
            <a:ext cx="3931800" cy="121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4859150" y="1888701"/>
            <a:ext cx="3931800" cy="277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pic>
        <p:nvPicPr>
          <p:cNvPr id="56" name="Google Shape;56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4572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with a main point right">
  <p:cSld name="ONE_COLUMN_TEXT_1_1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" name="Google Shape;59;p14"/>
          <p:cNvSpPr txBox="1"/>
          <p:nvPr>
            <p:ph type="title"/>
          </p:nvPr>
        </p:nvSpPr>
        <p:spPr>
          <a:xfrm>
            <a:off x="365760" y="631313"/>
            <a:ext cx="3931800" cy="121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65760" y="1888701"/>
            <a:ext cx="3931800" cy="277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pic>
        <p:nvPicPr>
          <p:cNvPr id="61" name="Google Shape;61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with a main point right 2">
  <p:cSld name="ONE_COLUMN_TEXT_1_1_1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" name="Google Shape;64;p15"/>
          <p:cNvSpPr txBox="1"/>
          <p:nvPr>
            <p:ph type="title"/>
          </p:nvPr>
        </p:nvSpPr>
        <p:spPr>
          <a:xfrm>
            <a:off x="365760" y="631313"/>
            <a:ext cx="3931800" cy="121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5" name="Google Shape;65;p15"/>
          <p:cNvSpPr txBox="1"/>
          <p:nvPr>
            <p:ph idx="1" type="body"/>
          </p:nvPr>
        </p:nvSpPr>
        <p:spPr>
          <a:xfrm>
            <a:off x="365760" y="1888701"/>
            <a:ext cx="3931800" cy="277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pic>
        <p:nvPicPr>
          <p:cNvPr id="66" name="Google Shape;66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type="title"/>
          </p:nvPr>
        </p:nvSpPr>
        <p:spPr>
          <a:xfrm>
            <a:off x="1371600" y="935400"/>
            <a:ext cx="6400800" cy="32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hasCustomPrompt="1" type="title"/>
          </p:nvPr>
        </p:nvSpPr>
        <p:spPr>
          <a:xfrm>
            <a:off x="1371615" y="1106125"/>
            <a:ext cx="64008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>
            <a:r>
              <a:t>xx%</a:t>
            </a:r>
          </a:p>
        </p:txBody>
      </p:sp>
      <p:sp>
        <p:nvSpPr>
          <p:cNvPr id="72" name="Google Shape;72;p17"/>
          <p:cNvSpPr txBox="1"/>
          <p:nvPr>
            <p:ph idx="1" type="body"/>
          </p:nvPr>
        </p:nvSpPr>
        <p:spPr>
          <a:xfrm>
            <a:off x="1371587" y="3152225"/>
            <a:ext cx="64008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23850" lvl="1" marL="914400" algn="ctr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1150" lvl="3" marL="18288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indent="-311150" lvl="4" marL="2286000" algn="ctr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Custom Layout">
  <p:cSld name="4_Custom Layou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897087" y="0"/>
            <a:ext cx="2492828" cy="5143500"/>
          </a:xfrm>
          <a:custGeom>
            <a:rect b="b" l="l" r="r" t="t"/>
            <a:pathLst>
              <a:path extrusionOk="0" h="6858000" w="3323771">
                <a:moveTo>
                  <a:pt x="0" y="0"/>
                </a:moveTo>
                <a:lnTo>
                  <a:pt x="3323771" y="0"/>
                </a:lnTo>
                <a:lnTo>
                  <a:pt x="3323771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Custom Layout">
  <p:cSld name="8_Custom Layou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6603" y="0"/>
            <a:ext cx="2311612" cy="3286125"/>
          </a:xfrm>
          <a:custGeom>
            <a:rect b="b" l="l" r="r" t="t"/>
            <a:pathLst>
              <a:path extrusionOk="0" h="4381500" w="3082149">
                <a:moveTo>
                  <a:pt x="0" y="0"/>
                </a:moveTo>
                <a:lnTo>
                  <a:pt x="3082149" y="0"/>
                </a:lnTo>
                <a:lnTo>
                  <a:pt x="3082149" y="4381500"/>
                </a:lnTo>
                <a:lnTo>
                  <a:pt x="0" y="43815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84" name="Google Shape;8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4670" y="3209925"/>
            <a:ext cx="1674107" cy="1857375"/>
          </a:xfrm>
          <a:custGeom>
            <a:rect b="b" l="l" r="r" t="t"/>
            <a:pathLst>
              <a:path extrusionOk="0" h="2476500" w="2232143">
                <a:moveTo>
                  <a:pt x="0" y="0"/>
                </a:moveTo>
                <a:lnTo>
                  <a:pt x="2232143" y="0"/>
                </a:lnTo>
                <a:lnTo>
                  <a:pt x="2232143" y="2476500"/>
                </a:lnTo>
                <a:lnTo>
                  <a:pt x="0" y="24765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85" name="Google Shape;85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44389" y="1943792"/>
            <a:ext cx="1674107" cy="2379866"/>
          </a:xfrm>
          <a:custGeom>
            <a:rect b="b" l="l" r="r" t="t"/>
            <a:pathLst>
              <a:path extrusionOk="0" h="3173154" w="2232143">
                <a:moveTo>
                  <a:pt x="0" y="0"/>
                </a:moveTo>
                <a:lnTo>
                  <a:pt x="2232143" y="0"/>
                </a:lnTo>
                <a:lnTo>
                  <a:pt x="2232143" y="3173154"/>
                </a:lnTo>
                <a:lnTo>
                  <a:pt x="0" y="317315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4"/>
          <p:cNvSpPr txBox="1"/>
          <p:nvPr>
            <p:ph idx="12" type="sldNum"/>
          </p:nvPr>
        </p:nvSpPr>
        <p:spPr>
          <a:xfrm>
            <a:off x="8472458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>
            <a:lvl1pPr indent="0" lvl="0" marL="0" marR="0" algn="r">
              <a:buClr>
                <a:schemeClr val="dk1"/>
              </a:buClr>
              <a:buSzPts val="1400"/>
              <a:buFont typeface="Poppins"/>
              <a:buNone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0" lvl="1" marL="0" marR="0" algn="r">
              <a:buClr>
                <a:schemeClr val="dk1"/>
              </a:buClr>
              <a:buSzPts val="1400"/>
              <a:buFont typeface="Poppins"/>
              <a:buNone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0" lvl="2" marL="0" marR="0" algn="r">
              <a:buClr>
                <a:schemeClr val="dk1"/>
              </a:buClr>
              <a:buSzPts val="1400"/>
              <a:buFont typeface="Poppins"/>
              <a:buNone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0" lvl="3" marL="0" marR="0" algn="r">
              <a:buClr>
                <a:schemeClr val="dk1"/>
              </a:buClr>
              <a:buSzPts val="1400"/>
              <a:buFont typeface="Poppins"/>
              <a:buNone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0" lvl="4" marL="0" marR="0" algn="r">
              <a:buClr>
                <a:schemeClr val="dk1"/>
              </a:buClr>
              <a:buSzPts val="1400"/>
              <a:buFont typeface="Poppins"/>
              <a:buNone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0" lvl="5" marL="0" marR="0" algn="r">
              <a:buClr>
                <a:schemeClr val="dk1"/>
              </a:buClr>
              <a:buSzPts val="1400"/>
              <a:buFont typeface="Poppins"/>
              <a:buNone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0" lvl="6" marL="0" marR="0" algn="r">
              <a:buClr>
                <a:schemeClr val="dk1"/>
              </a:buClr>
              <a:buSzPts val="1400"/>
              <a:buFont typeface="Poppins"/>
              <a:buNone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0" lvl="7" marL="0" marR="0" algn="r">
              <a:buClr>
                <a:schemeClr val="dk1"/>
              </a:buClr>
              <a:buSzPts val="1400"/>
              <a:buFont typeface="Poppins"/>
              <a:buNone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0" lvl="8" marL="0" marR="0" algn="r">
              <a:buClr>
                <a:schemeClr val="dk1"/>
              </a:buClr>
              <a:buSzPts val="1400"/>
              <a:buFont typeface="Poppins"/>
              <a:buNone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Custom Layout">
  <p:cSld name="6_Custom Layou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91961" y="2155539"/>
            <a:ext cx="2021687" cy="2435693"/>
          </a:xfrm>
          <a:custGeom>
            <a:rect b="b" l="l" r="r" t="t"/>
            <a:pathLst>
              <a:path extrusionOk="0" h="3247590" w="2695583">
                <a:moveTo>
                  <a:pt x="0" y="0"/>
                </a:moveTo>
                <a:lnTo>
                  <a:pt x="2695583" y="0"/>
                </a:lnTo>
                <a:lnTo>
                  <a:pt x="2695583" y="3247590"/>
                </a:lnTo>
                <a:lnTo>
                  <a:pt x="0" y="324759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00211" y="0"/>
            <a:ext cx="4474028" cy="5143500"/>
          </a:xfrm>
          <a:custGeom>
            <a:rect b="b" l="l" r="r" t="t"/>
            <a:pathLst>
              <a:path extrusionOk="0" h="6858000" w="5965370">
                <a:moveTo>
                  <a:pt x="0" y="0"/>
                </a:moveTo>
                <a:lnTo>
                  <a:pt x="5965370" y="0"/>
                </a:lnTo>
                <a:lnTo>
                  <a:pt x="5965370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838325" y="1914525"/>
            <a:ext cx="5467350" cy="3228975"/>
          </a:xfrm>
          <a:custGeom>
            <a:rect b="b" l="l" r="r" t="t"/>
            <a:pathLst>
              <a:path extrusionOk="0" h="4305300" w="7289800">
                <a:moveTo>
                  <a:pt x="0" y="0"/>
                </a:moveTo>
                <a:lnTo>
                  <a:pt x="7289800" y="0"/>
                </a:lnTo>
                <a:lnTo>
                  <a:pt x="7289800" y="4305300"/>
                </a:lnTo>
                <a:lnTo>
                  <a:pt x="0" y="430530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ustom Layout">
  <p:cSld name="2_Custom Layou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0" y="0"/>
            <a:ext cx="2743200" cy="3257550"/>
          </a:xfrm>
          <a:custGeom>
            <a:rect b="b" l="l" r="r" t="t"/>
            <a:pathLst>
              <a:path extrusionOk="0" h="4343400" w="3657600">
                <a:moveTo>
                  <a:pt x="0" y="0"/>
                </a:moveTo>
                <a:lnTo>
                  <a:pt x="3657600" y="0"/>
                </a:lnTo>
                <a:lnTo>
                  <a:pt x="3657600" y="4343400"/>
                </a:lnTo>
                <a:lnTo>
                  <a:pt x="0" y="434340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ustom Layout">
  <p:cSld name="3_Custom Layou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52526" y="2114550"/>
            <a:ext cx="3419591" cy="2514150"/>
          </a:xfrm>
          <a:custGeom>
            <a:rect b="b" l="l" r="r" t="t"/>
            <a:pathLst>
              <a:path extrusionOk="0" h="3352200" w="4559454">
                <a:moveTo>
                  <a:pt x="0" y="0"/>
                </a:moveTo>
                <a:lnTo>
                  <a:pt x="4559454" y="0"/>
                </a:lnTo>
                <a:lnTo>
                  <a:pt x="4559454" y="3352200"/>
                </a:lnTo>
                <a:lnTo>
                  <a:pt x="0" y="335220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Custom Layout">
  <p:cSld name="5_Custom Layou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14048" y="0"/>
            <a:ext cx="6958377" cy="1190625"/>
          </a:xfrm>
          <a:custGeom>
            <a:rect b="b" l="l" r="r" t="t"/>
            <a:pathLst>
              <a:path extrusionOk="0" h="1587500" w="9277836">
                <a:moveTo>
                  <a:pt x="0" y="0"/>
                </a:moveTo>
                <a:lnTo>
                  <a:pt x="9277836" y="0"/>
                </a:lnTo>
                <a:lnTo>
                  <a:pt x="9277836" y="1587500"/>
                </a:lnTo>
                <a:lnTo>
                  <a:pt x="0" y="158750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Custom Layout">
  <p:cSld name="7_Custom Layou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0" y="606663"/>
            <a:ext cx="3860223" cy="2630313"/>
          </a:xfrm>
          <a:custGeom>
            <a:rect b="b" l="l" r="r" t="t"/>
            <a:pathLst>
              <a:path extrusionOk="0" h="3507084" w="5146964">
                <a:moveTo>
                  <a:pt x="0" y="0"/>
                </a:moveTo>
                <a:lnTo>
                  <a:pt x="5146964" y="0"/>
                </a:lnTo>
                <a:lnTo>
                  <a:pt x="5146964" y="3507084"/>
                </a:lnTo>
                <a:lnTo>
                  <a:pt x="0" y="350708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Custom Layout">
  <p:cSld name="9_Custom Layou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1806958"/>
            <a:ext cx="1940578" cy="2057399"/>
          </a:xfrm>
          <a:custGeom>
            <a:rect b="b" l="l" r="r" t="t"/>
            <a:pathLst>
              <a:path extrusionOk="0" h="2743199" w="2587437">
                <a:moveTo>
                  <a:pt x="0" y="0"/>
                </a:moveTo>
                <a:lnTo>
                  <a:pt x="2587437" y="0"/>
                </a:lnTo>
                <a:lnTo>
                  <a:pt x="2587437" y="2743199"/>
                </a:lnTo>
                <a:lnTo>
                  <a:pt x="0" y="2743199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04" name="Google Shape;104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01141" y="1806958"/>
            <a:ext cx="1940578" cy="2057399"/>
          </a:xfrm>
          <a:custGeom>
            <a:rect b="b" l="l" r="r" t="t"/>
            <a:pathLst>
              <a:path extrusionOk="0" h="2743199" w="2587437">
                <a:moveTo>
                  <a:pt x="0" y="0"/>
                </a:moveTo>
                <a:lnTo>
                  <a:pt x="2587437" y="0"/>
                </a:lnTo>
                <a:lnTo>
                  <a:pt x="2587437" y="2743199"/>
                </a:lnTo>
                <a:lnTo>
                  <a:pt x="0" y="2743199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05" name="Google Shape;105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802282" y="1806957"/>
            <a:ext cx="1940578" cy="2057399"/>
          </a:xfrm>
          <a:custGeom>
            <a:rect b="b" l="l" r="r" t="t"/>
            <a:pathLst>
              <a:path extrusionOk="0" h="2743199" w="2587437">
                <a:moveTo>
                  <a:pt x="0" y="0"/>
                </a:moveTo>
                <a:lnTo>
                  <a:pt x="2587437" y="0"/>
                </a:lnTo>
                <a:lnTo>
                  <a:pt x="2587437" y="2743199"/>
                </a:lnTo>
                <a:lnTo>
                  <a:pt x="0" y="2743199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06" name="Google Shape;106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203423" y="1806956"/>
            <a:ext cx="1940578" cy="2057399"/>
          </a:xfrm>
          <a:custGeom>
            <a:rect b="b" l="l" r="r" t="t"/>
            <a:pathLst>
              <a:path extrusionOk="0" h="2743199" w="2587437">
                <a:moveTo>
                  <a:pt x="0" y="0"/>
                </a:moveTo>
                <a:lnTo>
                  <a:pt x="2587437" y="0"/>
                </a:lnTo>
                <a:lnTo>
                  <a:pt x="2587437" y="2743199"/>
                </a:lnTo>
                <a:lnTo>
                  <a:pt x="0" y="2743199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Custom Layout">
  <p:cSld name="10_Custom Layou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050783" y="409489"/>
            <a:ext cx="1955104" cy="1531708"/>
          </a:xfrm>
          <a:custGeom>
            <a:rect b="b" l="l" r="r" t="t"/>
            <a:pathLst>
              <a:path extrusionOk="0" h="2042277" w="2606806">
                <a:moveTo>
                  <a:pt x="0" y="0"/>
                </a:moveTo>
                <a:lnTo>
                  <a:pt x="2606806" y="0"/>
                </a:lnTo>
                <a:lnTo>
                  <a:pt x="2606806" y="2042277"/>
                </a:lnTo>
                <a:lnTo>
                  <a:pt x="0" y="2042277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09" name="Google Shape;109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5378" y="2061549"/>
            <a:ext cx="1955105" cy="1531708"/>
          </a:xfrm>
          <a:custGeom>
            <a:rect b="b" l="l" r="r" t="t"/>
            <a:pathLst>
              <a:path extrusionOk="0" h="2042277" w="2606806">
                <a:moveTo>
                  <a:pt x="0" y="0"/>
                </a:moveTo>
                <a:lnTo>
                  <a:pt x="2606806" y="0"/>
                </a:lnTo>
                <a:lnTo>
                  <a:pt x="2606806" y="2042277"/>
                </a:lnTo>
                <a:lnTo>
                  <a:pt x="0" y="2042277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10" name="Google Shape;11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50783" y="3593257"/>
            <a:ext cx="1955104" cy="1550243"/>
          </a:xfrm>
          <a:custGeom>
            <a:rect b="b" l="l" r="r" t="t"/>
            <a:pathLst>
              <a:path extrusionOk="0" h="2066991" w="2606806">
                <a:moveTo>
                  <a:pt x="0" y="0"/>
                </a:moveTo>
                <a:lnTo>
                  <a:pt x="2606806" y="0"/>
                </a:lnTo>
                <a:lnTo>
                  <a:pt x="2606806" y="2066991"/>
                </a:lnTo>
                <a:lnTo>
                  <a:pt x="0" y="2066991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Custom Layout">
  <p:cSld name="11_Custom Layou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6530" y="3131256"/>
            <a:ext cx="1495044" cy="1495044"/>
          </a:xfrm>
          <a:custGeom>
            <a:rect b="b" l="l" r="r" t="t"/>
            <a:pathLst>
              <a:path extrusionOk="0" h="1993392" w="1993392">
                <a:moveTo>
                  <a:pt x="0" y="0"/>
                </a:moveTo>
                <a:lnTo>
                  <a:pt x="1993392" y="0"/>
                </a:lnTo>
                <a:lnTo>
                  <a:pt x="1993392" y="1993392"/>
                </a:lnTo>
                <a:lnTo>
                  <a:pt x="0" y="1993392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13" name="Google Shape;11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45757" y="3131256"/>
            <a:ext cx="2673765" cy="1495044"/>
          </a:xfrm>
          <a:custGeom>
            <a:rect b="b" l="l" r="r" t="t"/>
            <a:pathLst>
              <a:path extrusionOk="0" h="1993392" w="3565020">
                <a:moveTo>
                  <a:pt x="0" y="0"/>
                </a:moveTo>
                <a:lnTo>
                  <a:pt x="3565020" y="0"/>
                </a:lnTo>
                <a:lnTo>
                  <a:pt x="3565020" y="1993392"/>
                </a:lnTo>
                <a:lnTo>
                  <a:pt x="0" y="1993392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14" name="Google Shape;11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3704" y="3131256"/>
            <a:ext cx="2673765" cy="1495044"/>
          </a:xfrm>
          <a:custGeom>
            <a:rect b="b" l="l" r="r" t="t"/>
            <a:pathLst>
              <a:path extrusionOk="0" h="1993392" w="3565020">
                <a:moveTo>
                  <a:pt x="0" y="0"/>
                </a:moveTo>
                <a:lnTo>
                  <a:pt x="3565020" y="0"/>
                </a:lnTo>
                <a:lnTo>
                  <a:pt x="3565020" y="1993392"/>
                </a:lnTo>
                <a:lnTo>
                  <a:pt x="0" y="1993392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Custom Layout">
  <p:cSld name="12_Custom Layou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309982" y="638176"/>
            <a:ext cx="2111829" cy="2383565"/>
          </a:xfrm>
          <a:custGeom>
            <a:rect b="b" l="l" r="r" t="t"/>
            <a:pathLst>
              <a:path extrusionOk="0" h="3178087" w="2815772">
                <a:moveTo>
                  <a:pt x="0" y="0"/>
                </a:moveTo>
                <a:lnTo>
                  <a:pt x="2815772" y="0"/>
                </a:lnTo>
                <a:lnTo>
                  <a:pt x="2815772" y="3178087"/>
                </a:lnTo>
                <a:lnTo>
                  <a:pt x="0" y="3178087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17" name="Google Shape;117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22188" y="2121761"/>
            <a:ext cx="2111829" cy="2383565"/>
          </a:xfrm>
          <a:custGeom>
            <a:rect b="b" l="l" r="r" t="t"/>
            <a:pathLst>
              <a:path extrusionOk="0" h="3178087" w="2815772">
                <a:moveTo>
                  <a:pt x="0" y="0"/>
                </a:moveTo>
                <a:lnTo>
                  <a:pt x="2815772" y="0"/>
                </a:lnTo>
                <a:lnTo>
                  <a:pt x="2815772" y="3178087"/>
                </a:lnTo>
                <a:lnTo>
                  <a:pt x="0" y="3178087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Custom Layout">
  <p:cSld name="13_Custom Layou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376363" y="742950"/>
            <a:ext cx="2733675" cy="3771900"/>
          </a:xfrm>
          <a:custGeom>
            <a:rect b="b" l="l" r="r" t="t"/>
            <a:pathLst>
              <a:path extrusionOk="0" h="5029200" w="3644900">
                <a:moveTo>
                  <a:pt x="0" y="0"/>
                </a:moveTo>
                <a:lnTo>
                  <a:pt x="3644900" y="0"/>
                </a:lnTo>
                <a:lnTo>
                  <a:pt x="3644900" y="5029200"/>
                </a:lnTo>
                <a:lnTo>
                  <a:pt x="0" y="502920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Custom Layout">
  <p:cSld name="14_Custom Layout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43924" y="920522"/>
            <a:ext cx="1374155" cy="2857500"/>
          </a:xfrm>
          <a:custGeom>
            <a:rect b="b" l="l" r="r" t="t"/>
            <a:pathLst>
              <a:path extrusionOk="0" h="3810000" w="1832207">
                <a:moveTo>
                  <a:pt x="0" y="0"/>
                </a:moveTo>
                <a:lnTo>
                  <a:pt x="1832207" y="0"/>
                </a:lnTo>
                <a:lnTo>
                  <a:pt x="1832207" y="3810000"/>
                </a:lnTo>
                <a:lnTo>
                  <a:pt x="0" y="3810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22" name="Google Shape;122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223783" y="1568221"/>
            <a:ext cx="1374155" cy="2857500"/>
          </a:xfrm>
          <a:custGeom>
            <a:rect b="b" l="l" r="r" t="t"/>
            <a:pathLst>
              <a:path extrusionOk="0" h="3810000" w="1832207">
                <a:moveTo>
                  <a:pt x="0" y="0"/>
                </a:moveTo>
                <a:lnTo>
                  <a:pt x="1832207" y="0"/>
                </a:lnTo>
                <a:lnTo>
                  <a:pt x="1832207" y="3810000"/>
                </a:lnTo>
                <a:lnTo>
                  <a:pt x="0" y="3810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23" name="Google Shape;123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703643" y="920522"/>
            <a:ext cx="1374155" cy="2857500"/>
          </a:xfrm>
          <a:custGeom>
            <a:rect b="b" l="l" r="r" t="t"/>
            <a:pathLst>
              <a:path extrusionOk="0" h="3810000" w="1832207">
                <a:moveTo>
                  <a:pt x="0" y="0"/>
                </a:moveTo>
                <a:lnTo>
                  <a:pt x="1832207" y="0"/>
                </a:lnTo>
                <a:lnTo>
                  <a:pt x="1832207" y="3810000"/>
                </a:lnTo>
                <a:lnTo>
                  <a:pt x="0" y="381000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24" name="Google Shape;12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83503" y="1568221"/>
            <a:ext cx="960497" cy="2857500"/>
          </a:xfrm>
          <a:custGeom>
            <a:rect b="b" l="l" r="r" t="t"/>
            <a:pathLst>
              <a:path extrusionOk="0" h="3810000" w="1280663">
                <a:moveTo>
                  <a:pt x="0" y="0"/>
                </a:moveTo>
                <a:lnTo>
                  <a:pt x="1280663" y="0"/>
                </a:lnTo>
                <a:lnTo>
                  <a:pt x="1280663" y="3810000"/>
                </a:lnTo>
                <a:lnTo>
                  <a:pt x="0" y="381000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Custom Layout">
  <p:cSld name="15_Custom Layout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7701" y="1211581"/>
            <a:ext cx="1980907" cy="2752432"/>
          </a:xfrm>
          <a:custGeom>
            <a:rect b="b" l="l" r="r" t="t"/>
            <a:pathLst>
              <a:path extrusionOk="0" h="3669909" w="2641209">
                <a:moveTo>
                  <a:pt x="0" y="0"/>
                </a:moveTo>
                <a:lnTo>
                  <a:pt x="2641209" y="0"/>
                </a:lnTo>
                <a:lnTo>
                  <a:pt x="2641209" y="3669909"/>
                </a:lnTo>
                <a:lnTo>
                  <a:pt x="0" y="3669909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27" name="Google Shape;127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210514" y="1211581"/>
            <a:ext cx="1980907" cy="2752432"/>
          </a:xfrm>
          <a:custGeom>
            <a:rect b="b" l="l" r="r" t="t"/>
            <a:pathLst>
              <a:path extrusionOk="0" h="3669909" w="2641209">
                <a:moveTo>
                  <a:pt x="0" y="0"/>
                </a:moveTo>
                <a:lnTo>
                  <a:pt x="2641209" y="0"/>
                </a:lnTo>
                <a:lnTo>
                  <a:pt x="2641209" y="3669909"/>
                </a:lnTo>
                <a:lnTo>
                  <a:pt x="0" y="3669909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Custom Layout">
  <p:cSld name="16_Custom Layout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81375" y="771525"/>
            <a:ext cx="2743200" cy="3771900"/>
          </a:xfrm>
          <a:custGeom>
            <a:rect b="b" l="l" r="r" t="t"/>
            <a:pathLst>
              <a:path extrusionOk="0" h="5029200" w="3657600">
                <a:moveTo>
                  <a:pt x="0" y="0"/>
                </a:moveTo>
                <a:lnTo>
                  <a:pt x="3657600" y="0"/>
                </a:lnTo>
                <a:lnTo>
                  <a:pt x="3657600" y="5029200"/>
                </a:lnTo>
                <a:lnTo>
                  <a:pt x="0" y="502920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Custom Layout">
  <p:cSld name="17_Custom Layou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93704" y="2088386"/>
            <a:ext cx="1645726" cy="1892011"/>
          </a:xfrm>
          <a:custGeom>
            <a:rect b="b" l="l" r="r" t="t"/>
            <a:pathLst>
              <a:path extrusionOk="0" h="2522682" w="2194301">
                <a:moveTo>
                  <a:pt x="0" y="0"/>
                </a:moveTo>
                <a:lnTo>
                  <a:pt x="2194301" y="0"/>
                </a:lnTo>
                <a:lnTo>
                  <a:pt x="2194301" y="2522682"/>
                </a:lnTo>
                <a:lnTo>
                  <a:pt x="0" y="2522682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32" name="Google Shape;132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8654" y="1657350"/>
            <a:ext cx="2286694" cy="2988783"/>
          </a:xfrm>
          <a:custGeom>
            <a:rect b="b" l="l" r="r" t="t"/>
            <a:pathLst>
              <a:path extrusionOk="0" h="3985044" w="3048925">
                <a:moveTo>
                  <a:pt x="0" y="0"/>
                </a:moveTo>
                <a:lnTo>
                  <a:pt x="3048925" y="0"/>
                </a:lnTo>
                <a:lnTo>
                  <a:pt x="3048925" y="3985044"/>
                </a:lnTo>
                <a:lnTo>
                  <a:pt x="0" y="39850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33" name="Google Shape;133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04571" y="2088386"/>
            <a:ext cx="1645726" cy="1892011"/>
          </a:xfrm>
          <a:custGeom>
            <a:rect b="b" l="l" r="r" t="t"/>
            <a:pathLst>
              <a:path extrusionOk="0" h="2522682" w="2194301">
                <a:moveTo>
                  <a:pt x="0" y="0"/>
                </a:moveTo>
                <a:lnTo>
                  <a:pt x="2194301" y="0"/>
                </a:lnTo>
                <a:lnTo>
                  <a:pt x="2194301" y="2522682"/>
                </a:lnTo>
                <a:lnTo>
                  <a:pt x="0" y="2522682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Custom Layout">
  <p:cSld name="18_Custom Layout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62025" y="917122"/>
            <a:ext cx="3306078" cy="1881188"/>
          </a:xfrm>
          <a:custGeom>
            <a:rect b="b" l="l" r="r" t="t"/>
            <a:pathLst>
              <a:path extrusionOk="0" h="2508250" w="4408104">
                <a:moveTo>
                  <a:pt x="0" y="0"/>
                </a:moveTo>
                <a:lnTo>
                  <a:pt x="4408104" y="0"/>
                </a:lnTo>
                <a:lnTo>
                  <a:pt x="4408104" y="2508250"/>
                </a:lnTo>
                <a:lnTo>
                  <a:pt x="0" y="250825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Custom Layout">
  <p:cSld name="19_Custom Layou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262313" y="752475"/>
            <a:ext cx="1800226" cy="3814763"/>
          </a:xfrm>
          <a:custGeom>
            <a:rect b="b" l="l" r="r" t="t"/>
            <a:pathLst>
              <a:path extrusionOk="0" h="5086350" w="2400301">
                <a:moveTo>
                  <a:pt x="281339" y="0"/>
                </a:moveTo>
                <a:lnTo>
                  <a:pt x="2118962" y="0"/>
                </a:lnTo>
                <a:cubicBezTo>
                  <a:pt x="2274341" y="0"/>
                  <a:pt x="2400301" y="125960"/>
                  <a:pt x="2400301" y="281339"/>
                </a:cubicBezTo>
                <a:lnTo>
                  <a:pt x="2400301" y="4805011"/>
                </a:lnTo>
                <a:cubicBezTo>
                  <a:pt x="2400301" y="4960390"/>
                  <a:pt x="2274341" y="5086350"/>
                  <a:pt x="2118962" y="5086350"/>
                </a:cubicBezTo>
                <a:lnTo>
                  <a:pt x="281339" y="5086350"/>
                </a:lnTo>
                <a:cubicBezTo>
                  <a:pt x="125960" y="5086350"/>
                  <a:pt x="0" y="4960390"/>
                  <a:pt x="0" y="4805011"/>
                </a:cubicBezTo>
                <a:lnTo>
                  <a:pt x="0" y="281339"/>
                </a:lnTo>
                <a:cubicBezTo>
                  <a:pt x="0" y="125960"/>
                  <a:pt x="125960" y="0"/>
                  <a:pt x="281339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Custom Layout">
  <p:cSld name="20_Custom Layout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036094" y="914400"/>
            <a:ext cx="3071813" cy="1957388"/>
          </a:xfrm>
          <a:custGeom>
            <a:rect b="b" l="l" r="r" t="t"/>
            <a:pathLst>
              <a:path extrusionOk="0" h="2609850" w="4095750">
                <a:moveTo>
                  <a:pt x="0" y="0"/>
                </a:moveTo>
                <a:lnTo>
                  <a:pt x="4095750" y="0"/>
                </a:lnTo>
                <a:lnTo>
                  <a:pt x="4095750" y="2609850"/>
                </a:lnTo>
                <a:lnTo>
                  <a:pt x="0" y="260985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Custom Layout">
  <p:cSld name="21_Custom Layou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25201" y="1135568"/>
            <a:ext cx="2258165" cy="3012204"/>
          </a:xfrm>
          <a:custGeom>
            <a:rect b="b" l="l" r="r" t="t"/>
            <a:pathLst>
              <a:path extrusionOk="0" h="4016272" w="3010887">
                <a:moveTo>
                  <a:pt x="0" y="0"/>
                </a:moveTo>
                <a:lnTo>
                  <a:pt x="3010887" y="0"/>
                </a:lnTo>
                <a:lnTo>
                  <a:pt x="3010887" y="4016272"/>
                </a:lnTo>
                <a:lnTo>
                  <a:pt x="0" y="4016272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"/>
              <a:buNone/>
              <a:defRPr b="0" i="0" sz="33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44" name="Google Shape;144;p45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6195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429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2385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 type="tx">
  <p:cSld name="TITLE_AND_BODY">
    <p:bg>
      <p:bgPr>
        <a:solidFill>
          <a:srgbClr val="141417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6"/>
          <p:cNvSpPr txBox="1"/>
          <p:nvPr>
            <p:ph type="title"/>
          </p:nvPr>
        </p:nvSpPr>
        <p:spPr>
          <a:xfrm>
            <a:off x="456845" y="205067"/>
            <a:ext cx="82287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47" name="Google Shape;147;p46"/>
          <p:cNvSpPr txBox="1"/>
          <p:nvPr>
            <p:ph idx="1" type="subTitle"/>
          </p:nvPr>
        </p:nvSpPr>
        <p:spPr>
          <a:xfrm>
            <a:off x="456845" y="1203299"/>
            <a:ext cx="8228700" cy="298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l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48" name="Google Shape;148;p46"/>
          <p:cNvSpPr txBox="1"/>
          <p:nvPr>
            <p:ph idx="12" type="sldNum"/>
          </p:nvPr>
        </p:nvSpPr>
        <p:spPr>
          <a:xfrm>
            <a:off x="8556784" y="4749851"/>
            <a:ext cx="5487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82925" lIns="82925" spcFirstLastPara="1" rIns="82925" wrap="square" tIns="82925">
            <a:noAutofit/>
          </a:bodyPr>
          <a:lstStyle>
            <a:lvl1pPr lvl="0">
              <a:buNone/>
              <a:defRPr sz="1200">
                <a:solidFill>
                  <a:srgbClr val="000000"/>
                </a:solidFill>
              </a:defRPr>
            </a:lvl1pPr>
            <a:lvl2pPr lvl="1">
              <a:buNone/>
              <a:defRPr sz="1200">
                <a:solidFill>
                  <a:srgbClr val="000000"/>
                </a:solidFill>
              </a:defRPr>
            </a:lvl2pPr>
            <a:lvl3pPr lvl="2">
              <a:buNone/>
              <a:defRPr sz="1200">
                <a:solidFill>
                  <a:srgbClr val="000000"/>
                </a:solidFill>
              </a:defRPr>
            </a:lvl3pPr>
            <a:lvl4pPr lvl="3">
              <a:buNone/>
              <a:defRPr sz="1200">
                <a:solidFill>
                  <a:srgbClr val="000000"/>
                </a:solidFill>
              </a:defRPr>
            </a:lvl4pPr>
            <a:lvl5pPr lvl="4">
              <a:buNone/>
              <a:defRPr sz="1200">
                <a:solidFill>
                  <a:srgbClr val="000000"/>
                </a:solidFill>
              </a:defRPr>
            </a:lvl5pPr>
            <a:lvl6pPr lvl="5">
              <a:buNone/>
              <a:defRPr sz="1200">
                <a:solidFill>
                  <a:srgbClr val="000000"/>
                </a:solidFill>
              </a:defRPr>
            </a:lvl6pPr>
            <a:lvl7pPr lvl="6">
              <a:buNone/>
              <a:defRPr sz="1200">
                <a:solidFill>
                  <a:srgbClr val="000000"/>
                </a:solidFill>
              </a:defRPr>
            </a:lvl7pPr>
            <a:lvl8pPr lvl="7">
              <a:buNone/>
              <a:defRPr sz="1200">
                <a:solidFill>
                  <a:srgbClr val="000000"/>
                </a:solidFill>
              </a:defRPr>
            </a:lvl8pPr>
            <a:lvl9pPr lvl="8">
              <a:buNone/>
              <a:defRPr sz="1200">
                <a:solidFill>
                  <a:srgbClr val="000000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_2">
  <p:cSld name="TITLE_AND_BODY_2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2925" lIns="82925" spcFirstLastPara="1" rIns="82925" wrap="square" tIns="829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151" name="Google Shape;151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2925" lIns="82925" spcFirstLastPara="1" rIns="82925" wrap="square" tIns="829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1150" lvl="1" marL="9144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>
              <a:spcBef>
                <a:spcPts val="0"/>
              </a:spcBef>
              <a:spcAft>
                <a:spcPts val="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152" name="Google Shape;152;p47"/>
          <p:cNvSpPr txBox="1"/>
          <p:nvPr>
            <p:ph idx="12" type="sldNum"/>
          </p:nvPr>
        </p:nvSpPr>
        <p:spPr>
          <a:xfrm>
            <a:off x="8472458" y="4663217"/>
            <a:ext cx="548700" cy="3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2925" lIns="82925" spcFirstLastPara="1" rIns="82925" wrap="square" tIns="82925">
            <a:noAutofit/>
          </a:bodyPr>
          <a:lstStyle>
            <a:lvl1pPr lvl="0">
              <a:buNone/>
              <a:defRPr sz="1300"/>
            </a:lvl1pPr>
            <a:lvl2pPr lvl="1">
              <a:buNone/>
              <a:defRPr sz="1300"/>
            </a:lvl2pPr>
            <a:lvl3pPr lvl="2">
              <a:buNone/>
              <a:defRPr sz="1300"/>
            </a:lvl3pPr>
            <a:lvl4pPr lvl="3">
              <a:buNone/>
              <a:defRPr sz="1300"/>
            </a:lvl4pPr>
            <a:lvl5pPr lvl="4">
              <a:buNone/>
              <a:defRPr sz="1300"/>
            </a:lvl5pPr>
            <a:lvl6pPr lvl="5">
              <a:buNone/>
              <a:defRPr sz="1300"/>
            </a:lvl6pPr>
            <a:lvl7pPr lvl="6">
              <a:buNone/>
              <a:defRPr sz="1300"/>
            </a:lvl7pPr>
            <a:lvl8pPr lvl="7">
              <a:buNone/>
              <a:defRPr sz="1300"/>
            </a:lvl8pPr>
            <a:lvl9pPr lvl="8">
              <a:buNone/>
              <a:defRPr sz="1300"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40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26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42.xml"/><Relationship Id="rId28" Type="http://schemas.openxmlformats.org/officeDocument/2006/relationships/slideLayout" Target="../slideLayouts/slideLayout45.xml"/><Relationship Id="rId27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3.xml"/><Relationship Id="rId29" Type="http://schemas.openxmlformats.org/officeDocument/2006/relationships/theme" Target="../theme/theme2.xml"/><Relationship Id="rId7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457200"/>
            <a:ext cx="8229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Poppins ExtraBold"/>
              <a:buNone/>
              <a:defRPr sz="2600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Thin"/>
              <a:buNone/>
              <a:defRPr sz="2800">
                <a:solidFill>
                  <a:schemeClr val="lt1"/>
                </a:solidFill>
                <a:latin typeface="Roboto Thin"/>
                <a:ea typeface="Roboto Thin"/>
                <a:cs typeface="Roboto Thin"/>
                <a:sym typeface="Roboto Thi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Thin"/>
              <a:buNone/>
              <a:defRPr sz="2800">
                <a:solidFill>
                  <a:schemeClr val="lt1"/>
                </a:solidFill>
                <a:latin typeface="Roboto Thin"/>
                <a:ea typeface="Roboto Thin"/>
                <a:cs typeface="Roboto Thin"/>
                <a:sym typeface="Roboto Thi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Thin"/>
              <a:buNone/>
              <a:defRPr sz="2800">
                <a:solidFill>
                  <a:schemeClr val="lt1"/>
                </a:solidFill>
                <a:latin typeface="Roboto Thin"/>
                <a:ea typeface="Roboto Thin"/>
                <a:cs typeface="Roboto Thin"/>
                <a:sym typeface="Roboto Thi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Thin"/>
              <a:buNone/>
              <a:defRPr sz="2800">
                <a:solidFill>
                  <a:schemeClr val="lt1"/>
                </a:solidFill>
                <a:latin typeface="Roboto Thin"/>
                <a:ea typeface="Roboto Thin"/>
                <a:cs typeface="Roboto Thin"/>
                <a:sym typeface="Roboto Thi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Thin"/>
              <a:buNone/>
              <a:defRPr sz="2800">
                <a:solidFill>
                  <a:schemeClr val="lt1"/>
                </a:solidFill>
                <a:latin typeface="Roboto Thin"/>
                <a:ea typeface="Roboto Thin"/>
                <a:cs typeface="Roboto Thin"/>
                <a:sym typeface="Roboto Thi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Thin"/>
              <a:buNone/>
              <a:defRPr sz="2800">
                <a:solidFill>
                  <a:schemeClr val="lt1"/>
                </a:solidFill>
                <a:latin typeface="Roboto Thin"/>
                <a:ea typeface="Roboto Thin"/>
                <a:cs typeface="Roboto Thin"/>
                <a:sym typeface="Roboto Thi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Thin"/>
              <a:buNone/>
              <a:defRPr sz="2800">
                <a:solidFill>
                  <a:schemeClr val="lt1"/>
                </a:solidFill>
                <a:latin typeface="Roboto Thin"/>
                <a:ea typeface="Roboto Thin"/>
                <a:cs typeface="Roboto Thin"/>
                <a:sym typeface="Roboto Thi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Thin"/>
              <a:buNone/>
              <a:defRPr sz="2800">
                <a:solidFill>
                  <a:schemeClr val="lt1"/>
                </a:solidFill>
                <a:latin typeface="Roboto Thin"/>
                <a:ea typeface="Roboto Thin"/>
                <a:cs typeface="Roboto Thin"/>
                <a:sym typeface="Roboto Thin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304875"/>
            <a:ext cx="8229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 Light"/>
              <a:buChar char="●"/>
              <a:defRPr sz="16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23850" lvl="1" marL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 Light"/>
              <a:buChar char="○"/>
              <a:defRPr sz="15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17500" lvl="2" marL="13716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Light"/>
              <a:buChar char="■"/>
              <a:defRPr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11150" lvl="3" marL="1828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Roboto Light"/>
              <a:buChar char="●"/>
              <a:defRPr sz="13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11150" lvl="4" marL="22860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Roboto Light"/>
              <a:buChar char="○"/>
              <a:defRPr sz="13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04800" lvl="5" marL="27432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Light"/>
              <a:buChar char="■"/>
              <a:defRPr sz="12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-304800" lvl="6" marL="3200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Light"/>
              <a:buChar char="●"/>
              <a:defRPr sz="12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-304800" lvl="7" marL="36576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Light"/>
              <a:buChar char="○"/>
              <a:defRPr sz="12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-304800" lvl="8" marL="411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Light"/>
              <a:buChar char="■"/>
              <a:defRPr sz="12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</a:defRPr>
            </a:lvl1pPr>
            <a:lvl2pPr lvl="1" algn="r">
              <a:buNone/>
              <a:defRPr sz="1000">
                <a:solidFill>
                  <a:schemeClr val="lt1"/>
                </a:solidFill>
              </a:defRPr>
            </a:lvl2pPr>
            <a:lvl3pPr lvl="2" algn="r">
              <a:buNone/>
              <a:defRPr sz="1000">
                <a:solidFill>
                  <a:schemeClr val="lt1"/>
                </a:solidFill>
              </a:defRPr>
            </a:lvl3pPr>
            <a:lvl4pPr lvl="3" algn="r">
              <a:buNone/>
              <a:defRPr sz="1000">
                <a:solidFill>
                  <a:schemeClr val="lt1"/>
                </a:solidFill>
              </a:defRPr>
            </a:lvl4pPr>
            <a:lvl5pPr lvl="4" algn="r">
              <a:buNone/>
              <a:defRPr sz="1000">
                <a:solidFill>
                  <a:schemeClr val="lt1"/>
                </a:solidFill>
              </a:defRPr>
            </a:lvl5pPr>
            <a:lvl6pPr lvl="5" algn="r">
              <a:buNone/>
              <a:defRPr sz="1000">
                <a:solidFill>
                  <a:schemeClr val="lt1"/>
                </a:solidFill>
              </a:defRPr>
            </a:lvl6pPr>
            <a:lvl7pPr lvl="6" algn="r">
              <a:buNone/>
              <a:defRPr sz="1000">
                <a:solidFill>
                  <a:schemeClr val="lt1"/>
                </a:solidFill>
              </a:defRPr>
            </a:lvl7pPr>
            <a:lvl8pPr lvl="7" algn="r">
              <a:buNone/>
              <a:defRPr sz="1000">
                <a:solidFill>
                  <a:schemeClr val="lt1"/>
                </a:solidFill>
              </a:defRPr>
            </a:lvl8pPr>
            <a:lvl9pPr lvl="8" algn="r">
              <a:buNone/>
              <a:defRPr sz="1000"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</p:sldLayoutIdLst>
  <mc:AlternateContent>
    <mc:Choice Requires="p14">
      <p:transition p14:dur="20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0E0F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/>
          <p:nvPr/>
        </p:nvSpPr>
        <p:spPr>
          <a:xfrm>
            <a:off x="8721675" y="4799933"/>
            <a:ext cx="2814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‹#›</a:t>
            </a:fld>
            <a:r>
              <a:rPr b="0" i="0" lang="en" sz="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b="0" i="0" sz="9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683" r:id="rId19"/>
    <p:sldLayoutId id="2147483684" r:id="rId20"/>
    <p:sldLayoutId id="2147483685" r:id="rId21"/>
    <p:sldLayoutId id="2147483686" r:id="rId22"/>
    <p:sldLayoutId id="2147483687" r:id="rId23"/>
    <p:sldLayoutId id="2147483688" r:id="rId24"/>
    <p:sldLayoutId id="2147483689" r:id="rId25"/>
    <p:sldLayoutId id="2147483690" r:id="rId26"/>
    <p:sldLayoutId id="2147483691" r:id="rId27"/>
    <p:sldLayoutId id="2147483692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2.png"/><Relationship Id="rId4" Type="http://schemas.openxmlformats.org/officeDocument/2006/relationships/image" Target="../media/image31.png"/><Relationship Id="rId5" Type="http://schemas.openxmlformats.org/officeDocument/2006/relationships/image" Target="../media/image29.png"/><Relationship Id="rId6" Type="http://schemas.openxmlformats.org/officeDocument/2006/relationships/image" Target="../media/image3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6.gif"/><Relationship Id="rId4" Type="http://schemas.openxmlformats.org/officeDocument/2006/relationships/image" Target="../media/image44.png"/><Relationship Id="rId5" Type="http://schemas.openxmlformats.org/officeDocument/2006/relationships/image" Target="../media/image4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9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5" Type="http://schemas.openxmlformats.org/officeDocument/2006/relationships/image" Target="../media/image67.png"/><Relationship Id="rId6" Type="http://schemas.openxmlformats.org/officeDocument/2006/relationships/image" Target="../media/image43.png"/><Relationship Id="rId7" Type="http://schemas.openxmlformats.org/officeDocument/2006/relationships/image" Target="../media/image42.png"/><Relationship Id="rId8" Type="http://schemas.openxmlformats.org/officeDocument/2006/relationships/image" Target="../media/image52.png"/><Relationship Id="rId11" Type="http://schemas.openxmlformats.org/officeDocument/2006/relationships/image" Target="../media/image63.png"/><Relationship Id="rId10" Type="http://schemas.openxmlformats.org/officeDocument/2006/relationships/image" Target="../media/image6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4.png"/><Relationship Id="rId4" Type="http://schemas.openxmlformats.org/officeDocument/2006/relationships/image" Target="../media/image42.png"/><Relationship Id="rId5" Type="http://schemas.openxmlformats.org/officeDocument/2006/relationships/image" Target="../media/image47.png"/><Relationship Id="rId6" Type="http://schemas.openxmlformats.org/officeDocument/2006/relationships/image" Target="../media/image9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0.png"/><Relationship Id="rId4" Type="http://schemas.openxmlformats.org/officeDocument/2006/relationships/image" Target="../media/image5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71.png"/><Relationship Id="rId6" Type="http://schemas.openxmlformats.org/officeDocument/2006/relationships/image" Target="../media/image4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1.png"/><Relationship Id="rId4" Type="http://schemas.openxmlformats.org/officeDocument/2006/relationships/image" Target="../media/image4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4.png"/><Relationship Id="rId4" Type="http://schemas.openxmlformats.org/officeDocument/2006/relationships/image" Target="../media/image4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8.png"/><Relationship Id="rId4" Type="http://schemas.openxmlformats.org/officeDocument/2006/relationships/image" Target="../media/image6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1.png"/><Relationship Id="rId4" Type="http://schemas.openxmlformats.org/officeDocument/2006/relationships/image" Target="../media/image4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0.png"/><Relationship Id="rId4" Type="http://schemas.openxmlformats.org/officeDocument/2006/relationships/image" Target="../media/image6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1.png"/><Relationship Id="rId4" Type="http://schemas.openxmlformats.org/officeDocument/2006/relationships/image" Target="../media/image47.png"/><Relationship Id="rId5" Type="http://schemas.openxmlformats.org/officeDocument/2006/relationships/image" Target="../media/image6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4.png"/><Relationship Id="rId4" Type="http://schemas.openxmlformats.org/officeDocument/2006/relationships/image" Target="../media/image8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5.png"/><Relationship Id="rId4" Type="http://schemas.openxmlformats.org/officeDocument/2006/relationships/image" Target="../media/image8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7.png"/><Relationship Id="rId4" Type="http://schemas.openxmlformats.org/officeDocument/2006/relationships/image" Target="../media/image46.png"/><Relationship Id="rId5" Type="http://schemas.openxmlformats.org/officeDocument/2006/relationships/image" Target="../media/image7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9.png"/><Relationship Id="rId4" Type="http://schemas.openxmlformats.org/officeDocument/2006/relationships/hyperlink" Target="https://nymtech.net" TargetMode="External"/><Relationship Id="rId9" Type="http://schemas.openxmlformats.org/officeDocument/2006/relationships/image" Target="../media/image78.png"/><Relationship Id="rId5" Type="http://schemas.openxmlformats.org/officeDocument/2006/relationships/hyperlink" Target="https://github.com/nymtech" TargetMode="External"/><Relationship Id="rId6" Type="http://schemas.openxmlformats.org/officeDocument/2006/relationships/hyperlink" Target="https://nymtech.net" TargetMode="External"/><Relationship Id="rId7" Type="http://schemas.openxmlformats.org/officeDocument/2006/relationships/image" Target="../media/image88.png"/><Relationship Id="rId8" Type="http://schemas.openxmlformats.org/officeDocument/2006/relationships/image" Target="../media/image75.png"/><Relationship Id="rId11" Type="http://schemas.openxmlformats.org/officeDocument/2006/relationships/image" Target="../media/image86.png"/><Relationship Id="rId10" Type="http://schemas.openxmlformats.org/officeDocument/2006/relationships/image" Target="../media/image74.png"/><Relationship Id="rId13" Type="http://schemas.openxmlformats.org/officeDocument/2006/relationships/image" Target="../media/image60.png"/><Relationship Id="rId12" Type="http://schemas.openxmlformats.org/officeDocument/2006/relationships/image" Target="../media/image7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2.png"/><Relationship Id="rId4" Type="http://schemas.openxmlformats.org/officeDocument/2006/relationships/image" Target="../media/image47.png"/><Relationship Id="rId5" Type="http://schemas.openxmlformats.org/officeDocument/2006/relationships/image" Target="../media/image8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7.png"/><Relationship Id="rId4" Type="http://schemas.openxmlformats.org/officeDocument/2006/relationships/image" Target="../media/image8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90.png"/><Relationship Id="rId4" Type="http://schemas.openxmlformats.org/officeDocument/2006/relationships/image" Target="../media/image87.png"/><Relationship Id="rId5" Type="http://schemas.openxmlformats.org/officeDocument/2006/relationships/image" Target="../media/image82.png"/><Relationship Id="rId6" Type="http://schemas.openxmlformats.org/officeDocument/2006/relationships/image" Target="../media/image4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9.png"/><Relationship Id="rId4" Type="http://schemas.openxmlformats.org/officeDocument/2006/relationships/image" Target="../media/image42.png"/><Relationship Id="rId5" Type="http://schemas.openxmlformats.org/officeDocument/2006/relationships/image" Target="../media/image85.png"/><Relationship Id="rId6" Type="http://schemas.openxmlformats.org/officeDocument/2006/relationships/image" Target="../media/image79.png"/><Relationship Id="rId7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0E0F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0" y="0"/>
            <a:ext cx="9143997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" y="0"/>
            <a:ext cx="9143997" cy="5143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8700" y="1180800"/>
            <a:ext cx="1191000" cy="32182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48"/>
          <p:cNvSpPr txBox="1"/>
          <p:nvPr/>
        </p:nvSpPr>
        <p:spPr>
          <a:xfrm>
            <a:off x="614274" y="1632800"/>
            <a:ext cx="7296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6000">
                <a:solidFill>
                  <a:srgbClr val="F2F2F2"/>
                </a:solidFill>
                <a:latin typeface="Roboto"/>
                <a:ea typeface="Roboto"/>
                <a:cs typeface="Roboto"/>
                <a:sym typeface="Roboto"/>
              </a:rPr>
              <a:t>Designing obfs5</a:t>
            </a:r>
            <a:endParaRPr b="1" sz="6000">
              <a:solidFill>
                <a:srgbClr val="F2F2F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1" name="Google Shape;161;p48"/>
          <p:cNvSpPr txBox="1"/>
          <p:nvPr/>
        </p:nvSpPr>
        <p:spPr>
          <a:xfrm>
            <a:off x="1827750" y="3313675"/>
            <a:ext cx="3822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Building a successor to</a:t>
            </a:r>
            <a:r>
              <a:rPr lang="en" sz="18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 the o</a:t>
            </a:r>
            <a:r>
              <a:rPr lang="en" sz="18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bfs4 randomizing transport.</a:t>
            </a:r>
            <a:endParaRPr sz="180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cxnSp>
        <p:nvCxnSpPr>
          <p:cNvPr id="162" name="Google Shape;162;p48"/>
          <p:cNvCxnSpPr/>
          <p:nvPr/>
        </p:nvCxnSpPr>
        <p:spPr>
          <a:xfrm>
            <a:off x="1645856" y="3328222"/>
            <a:ext cx="0" cy="525000"/>
          </a:xfrm>
          <a:prstGeom prst="straightConnector1">
            <a:avLst/>
          </a:prstGeom>
          <a:noFill/>
          <a:ln cap="flat" cmpd="sng" w="381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63" name="Google Shape;163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0093" y="3334689"/>
            <a:ext cx="512067" cy="512067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48"/>
          <p:cNvSpPr txBox="1"/>
          <p:nvPr/>
        </p:nvSpPr>
        <p:spPr>
          <a:xfrm>
            <a:off x="5650229" y="4643711"/>
            <a:ext cx="30147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© 2023 Nym Technologies S.A. | nymtech.net</a:t>
            </a:r>
            <a:endParaRPr sz="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5" name="Google Shape;165;p48"/>
          <p:cNvSpPr txBox="1"/>
          <p:nvPr/>
        </p:nvSpPr>
        <p:spPr>
          <a:xfrm>
            <a:off x="632050" y="2571750"/>
            <a:ext cx="5595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SplinterC</a:t>
            </a:r>
            <a:r>
              <a:rPr b="1" lang="en" sz="2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on Berlin - Dec 2024</a:t>
            </a:r>
            <a:endParaRPr b="1" sz="2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9"/>
          <p:cNvSpPr/>
          <p:nvPr/>
        </p:nvSpPr>
        <p:spPr>
          <a:xfrm>
            <a:off x="5266950" y="-57150"/>
            <a:ext cx="3945600" cy="525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1" name="Google Shape;171;p49"/>
          <p:cNvGrpSpPr/>
          <p:nvPr/>
        </p:nvGrpSpPr>
        <p:grpSpPr>
          <a:xfrm>
            <a:off x="857250" y="1178097"/>
            <a:ext cx="3493200" cy="1863903"/>
            <a:chOff x="857250" y="1257218"/>
            <a:chExt cx="3493200" cy="1863903"/>
          </a:xfrm>
        </p:grpSpPr>
        <p:grpSp>
          <p:nvGrpSpPr>
            <p:cNvPr id="172" name="Google Shape;172;p49"/>
            <p:cNvGrpSpPr/>
            <p:nvPr/>
          </p:nvGrpSpPr>
          <p:grpSpPr>
            <a:xfrm>
              <a:off x="857250" y="1333422"/>
              <a:ext cx="3493200" cy="1787700"/>
              <a:chOff x="857250" y="1127534"/>
              <a:chExt cx="3493200" cy="1787700"/>
            </a:xfrm>
          </p:grpSpPr>
          <p:sp>
            <p:nvSpPr>
              <p:cNvPr id="173" name="Google Shape;173;p49"/>
              <p:cNvSpPr txBox="1"/>
              <p:nvPr/>
            </p:nvSpPr>
            <p:spPr>
              <a:xfrm>
                <a:off x="857250" y="1127534"/>
                <a:ext cx="3493200" cy="134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3600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Jack Wampler</a:t>
                </a:r>
                <a:endParaRPr b="1" sz="36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600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R&amp;D Circumvention @ NYM</a:t>
                </a:r>
                <a:endParaRPr b="1" sz="16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6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74" name="Google Shape;174;p49"/>
              <p:cNvSpPr txBox="1"/>
              <p:nvPr/>
            </p:nvSpPr>
            <p:spPr>
              <a:xfrm>
                <a:off x="857250" y="2361134"/>
                <a:ext cx="3493200" cy="55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Ph.D. in Computer Security from CU Boulder, specialist in circumvention transport design. </a:t>
                </a:r>
                <a:endParaRPr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cxnSp>
          <p:nvCxnSpPr>
            <p:cNvPr id="175" name="Google Shape;175;p49"/>
            <p:cNvCxnSpPr/>
            <p:nvPr/>
          </p:nvCxnSpPr>
          <p:spPr>
            <a:xfrm>
              <a:off x="961091" y="1257218"/>
              <a:ext cx="648300" cy="0"/>
            </a:xfrm>
            <a:prstGeom prst="straightConnector1">
              <a:avLst/>
            </a:prstGeom>
            <a:noFill/>
            <a:ln cap="flat" cmpd="sng" w="76200">
              <a:solidFill>
                <a:srgbClr val="FB6E4E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176" name="Google Shape;17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4828" y="599875"/>
            <a:ext cx="3672600" cy="393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0E0F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0"/>
          <p:cNvSpPr/>
          <p:nvPr/>
        </p:nvSpPr>
        <p:spPr>
          <a:xfrm>
            <a:off x="1950450" y="386325"/>
            <a:ext cx="5243100" cy="5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90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Network Privacy Tools</a:t>
            </a:r>
            <a:endParaRPr b="1" sz="3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82" name="Google Shape;182;p50"/>
          <p:cNvGrpSpPr/>
          <p:nvPr/>
        </p:nvGrpSpPr>
        <p:grpSpPr>
          <a:xfrm>
            <a:off x="1492383" y="1022326"/>
            <a:ext cx="6145450" cy="4050000"/>
            <a:chOff x="1492383" y="1000175"/>
            <a:chExt cx="6145450" cy="4050000"/>
          </a:xfrm>
        </p:grpSpPr>
        <p:pic>
          <p:nvPicPr>
            <p:cNvPr id="183" name="Google Shape;183;p5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10800000">
              <a:off x="1492383" y="1491616"/>
              <a:ext cx="6145450" cy="34568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" name="Google Shape;184;p50"/>
            <p:cNvSpPr/>
            <p:nvPr/>
          </p:nvSpPr>
          <p:spPr>
            <a:xfrm>
              <a:off x="6957200" y="1000175"/>
              <a:ext cx="574200" cy="4050000"/>
            </a:xfrm>
            <a:prstGeom prst="rect">
              <a:avLst/>
            </a:prstGeom>
            <a:solidFill>
              <a:srgbClr val="0D0E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50"/>
            <p:cNvSpPr/>
            <p:nvPr/>
          </p:nvSpPr>
          <p:spPr>
            <a:xfrm>
              <a:off x="1772155" y="1000175"/>
              <a:ext cx="689100" cy="4050000"/>
            </a:xfrm>
            <a:prstGeom prst="rect">
              <a:avLst/>
            </a:prstGeom>
            <a:solidFill>
              <a:srgbClr val="0D0E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86" name="Google Shape;186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43512" y="4219400"/>
            <a:ext cx="804672" cy="46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62992" y="4218715"/>
            <a:ext cx="804672" cy="469392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50"/>
          <p:cNvSpPr/>
          <p:nvPr/>
        </p:nvSpPr>
        <p:spPr>
          <a:xfrm>
            <a:off x="1577038" y="1160058"/>
            <a:ext cx="8949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You</a:t>
            </a:r>
            <a:endParaRPr b="1" i="0" sz="12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50"/>
          <p:cNvSpPr/>
          <p:nvPr/>
        </p:nvSpPr>
        <p:spPr>
          <a:xfrm>
            <a:off x="4124550" y="1160058"/>
            <a:ext cx="8949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Nodes</a:t>
            </a:r>
            <a:endParaRPr b="1"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0" name="Google Shape;190;p50"/>
          <p:cNvSpPr/>
          <p:nvPr/>
        </p:nvSpPr>
        <p:spPr>
          <a:xfrm>
            <a:off x="6571574" y="1160051"/>
            <a:ext cx="14241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Apps/services</a:t>
            </a:r>
            <a:endParaRPr b="1" i="0" sz="12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" name="Google Shape;191;p50"/>
          <p:cNvSpPr/>
          <p:nvPr/>
        </p:nvSpPr>
        <p:spPr>
          <a:xfrm>
            <a:off x="2717237" y="1429558"/>
            <a:ext cx="12555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Gateway Connection</a:t>
            </a:r>
            <a:endParaRPr sz="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50"/>
          <p:cNvSpPr txBox="1"/>
          <p:nvPr/>
        </p:nvSpPr>
        <p:spPr>
          <a:xfrm>
            <a:off x="704648" y="1663840"/>
            <a:ext cx="815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VPN:</a:t>
            </a:r>
            <a:endParaRPr b="1"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" name="Google Shape;193;p50"/>
          <p:cNvSpPr txBox="1"/>
          <p:nvPr/>
        </p:nvSpPr>
        <p:spPr>
          <a:xfrm>
            <a:off x="878648" y="2930678"/>
            <a:ext cx="641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Tor:</a:t>
            </a:r>
            <a:endParaRPr b="1"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4" name="Google Shape;194;p50"/>
          <p:cNvSpPr txBox="1"/>
          <p:nvPr/>
        </p:nvSpPr>
        <p:spPr>
          <a:xfrm>
            <a:off x="704648" y="4254153"/>
            <a:ext cx="797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Nym:</a:t>
            </a:r>
            <a:endParaRPr b="1"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95" name="Google Shape;195;p50"/>
          <p:cNvGrpSpPr/>
          <p:nvPr/>
        </p:nvGrpSpPr>
        <p:grpSpPr>
          <a:xfrm>
            <a:off x="3949518" y="4090891"/>
            <a:ext cx="246900" cy="246900"/>
            <a:chOff x="3967518" y="1551840"/>
            <a:chExt cx="246900" cy="246900"/>
          </a:xfrm>
        </p:grpSpPr>
        <p:sp>
          <p:nvSpPr>
            <p:cNvPr id="196" name="Google Shape;196;p50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197" name="Google Shape;197;p50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198" name="Google Shape;198;p50"/>
          <p:cNvGrpSpPr/>
          <p:nvPr/>
        </p:nvGrpSpPr>
        <p:grpSpPr>
          <a:xfrm>
            <a:off x="4436806" y="4090891"/>
            <a:ext cx="246900" cy="246900"/>
            <a:chOff x="3967518" y="1551840"/>
            <a:chExt cx="246900" cy="246900"/>
          </a:xfrm>
        </p:grpSpPr>
        <p:sp>
          <p:nvSpPr>
            <p:cNvPr id="199" name="Google Shape;199;p50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200" name="Google Shape;200;p50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201" name="Google Shape;201;p50"/>
          <p:cNvGrpSpPr/>
          <p:nvPr/>
        </p:nvGrpSpPr>
        <p:grpSpPr>
          <a:xfrm>
            <a:off x="4946381" y="4090891"/>
            <a:ext cx="246900" cy="246900"/>
            <a:chOff x="3967518" y="1551840"/>
            <a:chExt cx="246900" cy="246900"/>
          </a:xfrm>
        </p:grpSpPr>
        <p:sp>
          <p:nvSpPr>
            <p:cNvPr id="202" name="Google Shape;202;p50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203" name="Google Shape;203;p50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204" name="Google Shape;204;p50"/>
          <p:cNvGrpSpPr/>
          <p:nvPr/>
        </p:nvGrpSpPr>
        <p:grpSpPr>
          <a:xfrm>
            <a:off x="3949518" y="4608191"/>
            <a:ext cx="246900" cy="246900"/>
            <a:chOff x="3967518" y="1551840"/>
            <a:chExt cx="246900" cy="246900"/>
          </a:xfrm>
        </p:grpSpPr>
        <p:sp>
          <p:nvSpPr>
            <p:cNvPr id="205" name="Google Shape;205;p50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206" name="Google Shape;206;p50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207" name="Google Shape;207;p50"/>
          <p:cNvGrpSpPr/>
          <p:nvPr/>
        </p:nvGrpSpPr>
        <p:grpSpPr>
          <a:xfrm>
            <a:off x="4436806" y="4608191"/>
            <a:ext cx="246900" cy="246900"/>
            <a:chOff x="3967518" y="1551840"/>
            <a:chExt cx="246900" cy="246900"/>
          </a:xfrm>
        </p:grpSpPr>
        <p:sp>
          <p:nvSpPr>
            <p:cNvPr id="208" name="Google Shape;208;p50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209" name="Google Shape;209;p50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210" name="Google Shape;210;p50"/>
          <p:cNvGrpSpPr/>
          <p:nvPr/>
        </p:nvGrpSpPr>
        <p:grpSpPr>
          <a:xfrm>
            <a:off x="4946381" y="4608191"/>
            <a:ext cx="246900" cy="246900"/>
            <a:chOff x="3967518" y="1551840"/>
            <a:chExt cx="246900" cy="246900"/>
          </a:xfrm>
        </p:grpSpPr>
        <p:sp>
          <p:nvSpPr>
            <p:cNvPr id="211" name="Google Shape;211;p50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212" name="Google Shape;212;p50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213" name="Google Shape;213;p50"/>
          <p:cNvGrpSpPr/>
          <p:nvPr/>
        </p:nvGrpSpPr>
        <p:grpSpPr>
          <a:xfrm>
            <a:off x="3967518" y="2564591"/>
            <a:ext cx="246900" cy="246900"/>
            <a:chOff x="3967518" y="1551840"/>
            <a:chExt cx="246900" cy="246900"/>
          </a:xfrm>
        </p:grpSpPr>
        <p:sp>
          <p:nvSpPr>
            <p:cNvPr id="214" name="Google Shape;214;p50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215" name="Google Shape;215;p50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216" name="Google Shape;216;p50"/>
          <p:cNvGrpSpPr/>
          <p:nvPr/>
        </p:nvGrpSpPr>
        <p:grpSpPr>
          <a:xfrm>
            <a:off x="4454806" y="2564591"/>
            <a:ext cx="246900" cy="246900"/>
            <a:chOff x="3967518" y="1551840"/>
            <a:chExt cx="246900" cy="246900"/>
          </a:xfrm>
        </p:grpSpPr>
        <p:sp>
          <p:nvSpPr>
            <p:cNvPr id="217" name="Google Shape;217;p50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218" name="Google Shape;218;p50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219" name="Google Shape;219;p50"/>
          <p:cNvGrpSpPr/>
          <p:nvPr/>
        </p:nvGrpSpPr>
        <p:grpSpPr>
          <a:xfrm>
            <a:off x="4964381" y="2564591"/>
            <a:ext cx="246900" cy="246900"/>
            <a:chOff x="3967518" y="1551840"/>
            <a:chExt cx="246900" cy="246900"/>
          </a:xfrm>
        </p:grpSpPr>
        <p:sp>
          <p:nvSpPr>
            <p:cNvPr id="220" name="Google Shape;220;p50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221" name="Google Shape;221;p50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222" name="Google Shape;222;p50"/>
          <p:cNvGrpSpPr/>
          <p:nvPr/>
        </p:nvGrpSpPr>
        <p:grpSpPr>
          <a:xfrm>
            <a:off x="3967518" y="3081891"/>
            <a:ext cx="246900" cy="246900"/>
            <a:chOff x="3967518" y="1551840"/>
            <a:chExt cx="246900" cy="246900"/>
          </a:xfrm>
        </p:grpSpPr>
        <p:sp>
          <p:nvSpPr>
            <p:cNvPr id="223" name="Google Shape;223;p50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224" name="Google Shape;224;p50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225" name="Google Shape;225;p50"/>
          <p:cNvGrpSpPr/>
          <p:nvPr/>
        </p:nvGrpSpPr>
        <p:grpSpPr>
          <a:xfrm>
            <a:off x="4454806" y="3081891"/>
            <a:ext cx="246900" cy="246900"/>
            <a:chOff x="3967518" y="1551840"/>
            <a:chExt cx="246900" cy="246900"/>
          </a:xfrm>
        </p:grpSpPr>
        <p:sp>
          <p:nvSpPr>
            <p:cNvPr id="226" name="Google Shape;226;p50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227" name="Google Shape;227;p50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228" name="Google Shape;228;p50"/>
          <p:cNvGrpSpPr/>
          <p:nvPr/>
        </p:nvGrpSpPr>
        <p:grpSpPr>
          <a:xfrm>
            <a:off x="4964381" y="3081891"/>
            <a:ext cx="246900" cy="246900"/>
            <a:chOff x="3967518" y="1551840"/>
            <a:chExt cx="246900" cy="246900"/>
          </a:xfrm>
        </p:grpSpPr>
        <p:sp>
          <p:nvSpPr>
            <p:cNvPr id="229" name="Google Shape;229;p50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230" name="Google Shape;230;p50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grpSp>
        <p:nvGrpSpPr>
          <p:cNvPr id="231" name="Google Shape;231;p50"/>
          <p:cNvGrpSpPr/>
          <p:nvPr/>
        </p:nvGrpSpPr>
        <p:grpSpPr>
          <a:xfrm>
            <a:off x="4454806" y="1699433"/>
            <a:ext cx="246900" cy="246900"/>
            <a:chOff x="3967518" y="1551840"/>
            <a:chExt cx="246900" cy="246900"/>
          </a:xfrm>
        </p:grpSpPr>
        <p:sp>
          <p:nvSpPr>
            <p:cNvPr id="232" name="Google Shape;232;p50"/>
            <p:cNvSpPr/>
            <p:nvPr/>
          </p:nvSpPr>
          <p:spPr>
            <a:xfrm>
              <a:off x="3967518" y="1551840"/>
              <a:ext cx="246900" cy="246900"/>
            </a:xfrm>
            <a:prstGeom prst="ellipse">
              <a:avLst/>
            </a:prstGeom>
            <a:solidFill>
              <a:srgbClr val="141417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233" name="Google Shape;233;p50"/>
            <p:cNvSpPr/>
            <p:nvPr/>
          </p:nvSpPr>
          <p:spPr>
            <a:xfrm>
              <a:off x="4020778" y="1605101"/>
              <a:ext cx="140400" cy="140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666666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pic>
        <p:nvPicPr>
          <p:cNvPr id="234" name="Google Shape;234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1512" y="2856397"/>
            <a:ext cx="804672" cy="46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80992" y="2855029"/>
            <a:ext cx="804672" cy="469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1512" y="1557873"/>
            <a:ext cx="804672" cy="46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80992" y="1556505"/>
            <a:ext cx="804672" cy="4693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51"/>
          <p:cNvSpPr/>
          <p:nvPr/>
        </p:nvSpPr>
        <p:spPr>
          <a:xfrm>
            <a:off x="7183473" y="1878250"/>
            <a:ext cx="990300" cy="990300"/>
          </a:xfrm>
          <a:prstGeom prst="ellipse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3" name="Google Shape;243;p51"/>
          <p:cNvGrpSpPr/>
          <p:nvPr/>
        </p:nvGrpSpPr>
        <p:grpSpPr>
          <a:xfrm flipH="1" rot="10800000">
            <a:off x="3408023" y="3245659"/>
            <a:ext cx="2327900" cy="416267"/>
            <a:chOff x="1766229" y="2233357"/>
            <a:chExt cx="843015" cy="352918"/>
          </a:xfrm>
        </p:grpSpPr>
        <p:grpSp>
          <p:nvGrpSpPr>
            <p:cNvPr id="244" name="Google Shape;244;p51"/>
            <p:cNvGrpSpPr/>
            <p:nvPr/>
          </p:nvGrpSpPr>
          <p:grpSpPr>
            <a:xfrm>
              <a:off x="1766229" y="2406275"/>
              <a:ext cx="843015" cy="180000"/>
              <a:chOff x="1704106" y="2355521"/>
              <a:chExt cx="851100" cy="180000"/>
            </a:xfrm>
          </p:grpSpPr>
          <p:grpSp>
            <p:nvGrpSpPr>
              <p:cNvPr id="245" name="Google Shape;245;p51"/>
              <p:cNvGrpSpPr/>
              <p:nvPr/>
            </p:nvGrpSpPr>
            <p:grpSpPr>
              <a:xfrm>
                <a:off x="1705731" y="2355521"/>
                <a:ext cx="847850" cy="180000"/>
                <a:chOff x="1696088" y="2355521"/>
                <a:chExt cx="847850" cy="180000"/>
              </a:xfrm>
            </p:grpSpPr>
            <p:cxnSp>
              <p:nvCxnSpPr>
                <p:cNvPr id="246" name="Google Shape;246;p51"/>
                <p:cNvCxnSpPr/>
                <p:nvPr/>
              </p:nvCxnSpPr>
              <p:spPr>
                <a:xfrm>
                  <a:off x="1696088" y="2355521"/>
                  <a:ext cx="0" cy="180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stealth"/>
                </a:ln>
              </p:spPr>
            </p:cxnSp>
            <p:cxnSp>
              <p:nvCxnSpPr>
                <p:cNvPr id="247" name="Google Shape;247;p51"/>
                <p:cNvCxnSpPr/>
                <p:nvPr/>
              </p:nvCxnSpPr>
              <p:spPr>
                <a:xfrm>
                  <a:off x="2543938" y="2355521"/>
                  <a:ext cx="0" cy="180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stealth"/>
                </a:ln>
              </p:spPr>
            </p:cxnSp>
          </p:grpSp>
          <p:cxnSp>
            <p:nvCxnSpPr>
              <p:cNvPr id="248" name="Google Shape;248;p51"/>
              <p:cNvCxnSpPr/>
              <p:nvPr/>
            </p:nvCxnSpPr>
            <p:spPr>
              <a:xfrm>
                <a:off x="1704106" y="2355521"/>
                <a:ext cx="851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249" name="Google Shape;249;p51"/>
            <p:cNvCxnSpPr/>
            <p:nvPr/>
          </p:nvCxnSpPr>
          <p:spPr>
            <a:xfrm>
              <a:off x="2183575" y="2233357"/>
              <a:ext cx="0" cy="3513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stealth"/>
            </a:ln>
          </p:spPr>
        </p:cxnSp>
      </p:grpSp>
      <p:sp>
        <p:nvSpPr>
          <p:cNvPr id="250" name="Google Shape;250;p51"/>
          <p:cNvSpPr txBox="1"/>
          <p:nvPr/>
        </p:nvSpPr>
        <p:spPr>
          <a:xfrm>
            <a:off x="542725" y="807025"/>
            <a:ext cx="46983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Getting Connected</a:t>
            </a:r>
            <a:endParaRPr b="1" sz="3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1" name="Google Shape;251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9257" y="1983005"/>
            <a:ext cx="782913" cy="78299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51"/>
          <p:cNvSpPr/>
          <p:nvPr/>
        </p:nvSpPr>
        <p:spPr>
          <a:xfrm>
            <a:off x="829622" y="2736125"/>
            <a:ext cx="7401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b="1"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You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3" name="Google Shape;253;p51"/>
          <p:cNvSpPr/>
          <p:nvPr/>
        </p:nvSpPr>
        <p:spPr>
          <a:xfrm>
            <a:off x="3176568" y="2786250"/>
            <a:ext cx="5574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 sz="9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Entry</a:t>
            </a:r>
            <a:br>
              <a:rPr lang="en" sz="9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</a:br>
            <a:r>
              <a:rPr lang="en" sz="9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Gateway</a:t>
            </a:r>
            <a:endParaRPr sz="90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54" name="Google Shape;254;p51"/>
          <p:cNvSpPr/>
          <p:nvPr/>
        </p:nvSpPr>
        <p:spPr>
          <a:xfrm>
            <a:off x="5455686" y="2786250"/>
            <a:ext cx="4989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 sz="9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Exit Gateway</a:t>
            </a:r>
            <a:endParaRPr sz="90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grpSp>
        <p:nvGrpSpPr>
          <p:cNvPr id="255" name="Google Shape;255;p51"/>
          <p:cNvGrpSpPr/>
          <p:nvPr/>
        </p:nvGrpSpPr>
        <p:grpSpPr>
          <a:xfrm>
            <a:off x="3755026" y="2041824"/>
            <a:ext cx="483844" cy="668204"/>
            <a:chOff x="2836451" y="2169746"/>
            <a:chExt cx="1411859" cy="804000"/>
          </a:xfrm>
        </p:grpSpPr>
        <p:cxnSp>
          <p:nvCxnSpPr>
            <p:cNvPr id="256" name="Google Shape;256;p51"/>
            <p:cNvCxnSpPr>
              <a:endCxn id="257" idx="3"/>
            </p:cNvCxnSpPr>
            <p:nvPr/>
          </p:nvCxnSpPr>
          <p:spPr>
            <a:xfrm rot="10800000">
              <a:off x="2836451" y="2568776"/>
              <a:ext cx="1267500" cy="48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258" name="Google Shape;258;p51"/>
            <p:cNvCxnSpPr/>
            <p:nvPr/>
          </p:nvCxnSpPr>
          <p:spPr>
            <a:xfrm flipH="1">
              <a:off x="3272410" y="2169746"/>
              <a:ext cx="975900" cy="402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259" name="Google Shape;259;p51"/>
            <p:cNvCxnSpPr/>
            <p:nvPr/>
          </p:nvCxnSpPr>
          <p:spPr>
            <a:xfrm rot="10800000">
              <a:off x="3272410" y="2571746"/>
              <a:ext cx="975900" cy="402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60" name="Google Shape;260;p51"/>
          <p:cNvGrpSpPr/>
          <p:nvPr/>
        </p:nvGrpSpPr>
        <p:grpSpPr>
          <a:xfrm flipH="1">
            <a:off x="4906897" y="2047377"/>
            <a:ext cx="334088" cy="668204"/>
            <a:chOff x="3274774" y="2176356"/>
            <a:chExt cx="963900" cy="804000"/>
          </a:xfrm>
        </p:grpSpPr>
        <p:cxnSp>
          <p:nvCxnSpPr>
            <p:cNvPr id="261" name="Google Shape;261;p51"/>
            <p:cNvCxnSpPr/>
            <p:nvPr/>
          </p:nvCxnSpPr>
          <p:spPr>
            <a:xfrm flipH="1">
              <a:off x="3274774" y="2176356"/>
              <a:ext cx="963900" cy="402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262" name="Google Shape;262;p51"/>
            <p:cNvCxnSpPr/>
            <p:nvPr/>
          </p:nvCxnSpPr>
          <p:spPr>
            <a:xfrm rot="10800000">
              <a:off x="3274774" y="2578356"/>
              <a:ext cx="963900" cy="4020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263" name="Google Shape;263;p51"/>
          <p:cNvCxnSpPr>
            <a:stCxn id="251" idx="3"/>
          </p:cNvCxnSpPr>
          <p:nvPr/>
        </p:nvCxnSpPr>
        <p:spPr>
          <a:xfrm>
            <a:off x="4962170" y="2374500"/>
            <a:ext cx="2217300" cy="30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ot"/>
            <a:round/>
            <a:headEnd len="med" w="med" type="none"/>
            <a:tailEnd len="med" w="med" type="triangle"/>
          </a:ln>
        </p:spPr>
      </p:cxnSp>
      <p:sp>
        <p:nvSpPr>
          <p:cNvPr id="264" name="Google Shape;264;p51"/>
          <p:cNvSpPr/>
          <p:nvPr/>
        </p:nvSpPr>
        <p:spPr>
          <a:xfrm>
            <a:off x="3908552" y="4373818"/>
            <a:ext cx="13380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 sz="9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Nyx Blockchain</a:t>
            </a:r>
            <a:endParaRPr sz="90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65" name="Google Shape;265;p51"/>
          <p:cNvSpPr/>
          <p:nvPr/>
        </p:nvSpPr>
        <p:spPr>
          <a:xfrm>
            <a:off x="4253450" y="2881400"/>
            <a:ext cx="648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b="1"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Mixnet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66" name="Google Shape;266;p51"/>
          <p:cNvCxnSpPr/>
          <p:nvPr/>
        </p:nvCxnSpPr>
        <p:spPr>
          <a:xfrm>
            <a:off x="1834450" y="2472575"/>
            <a:ext cx="1173300" cy="30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ot"/>
            <a:round/>
            <a:headEnd len="med" w="med" type="none"/>
            <a:tailEnd len="med" w="med" type="triangle"/>
          </a:ln>
        </p:spPr>
      </p:cxnSp>
      <p:grpSp>
        <p:nvGrpSpPr>
          <p:cNvPr id="267" name="Google Shape;267;p51"/>
          <p:cNvGrpSpPr/>
          <p:nvPr/>
        </p:nvGrpSpPr>
        <p:grpSpPr>
          <a:xfrm>
            <a:off x="2192778" y="2424132"/>
            <a:ext cx="364454" cy="99930"/>
            <a:chOff x="1987680" y="2585019"/>
            <a:chExt cx="507950" cy="139275"/>
          </a:xfrm>
        </p:grpSpPr>
        <p:sp>
          <p:nvSpPr>
            <p:cNvPr id="268" name="Google Shape;268;p51"/>
            <p:cNvSpPr/>
            <p:nvPr/>
          </p:nvSpPr>
          <p:spPr>
            <a:xfrm>
              <a:off x="2361830" y="2585694"/>
              <a:ext cx="133800" cy="138600"/>
            </a:xfrm>
            <a:prstGeom prst="ellipse">
              <a:avLst/>
            </a:prstGeom>
            <a:solidFill>
              <a:srgbClr val="FB6E4E"/>
            </a:solidFill>
            <a:ln>
              <a:noFill/>
            </a:ln>
          </p:spPr>
          <p:txBody>
            <a:bodyPr anchorCtr="0" anchor="ctr" bIns="49750" lIns="49750" spcFirstLastPara="1" rIns="49750" wrap="square" tIns="49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69" name="Google Shape;269;p51"/>
            <p:cNvSpPr/>
            <p:nvPr/>
          </p:nvSpPr>
          <p:spPr>
            <a:xfrm>
              <a:off x="2168955" y="2585019"/>
              <a:ext cx="133800" cy="138600"/>
            </a:xfrm>
            <a:prstGeom prst="ellipse">
              <a:avLst/>
            </a:prstGeom>
            <a:solidFill>
              <a:srgbClr val="FB6E4E"/>
            </a:solidFill>
            <a:ln>
              <a:noFill/>
            </a:ln>
          </p:spPr>
          <p:txBody>
            <a:bodyPr anchorCtr="0" anchor="ctr" bIns="49750" lIns="49750" spcFirstLastPara="1" rIns="49750" wrap="square" tIns="49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70" name="Google Shape;270;p51"/>
            <p:cNvSpPr/>
            <p:nvPr/>
          </p:nvSpPr>
          <p:spPr>
            <a:xfrm>
              <a:off x="1987680" y="2585694"/>
              <a:ext cx="133800" cy="138600"/>
            </a:xfrm>
            <a:prstGeom prst="ellipse">
              <a:avLst/>
            </a:prstGeom>
            <a:solidFill>
              <a:srgbClr val="FB6E4E"/>
            </a:solidFill>
            <a:ln>
              <a:noFill/>
            </a:ln>
          </p:spPr>
          <p:txBody>
            <a:bodyPr anchorCtr="0" anchor="ctr" bIns="49750" lIns="49750" spcFirstLastPara="1" rIns="49750" wrap="square" tIns="49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pic>
        <p:nvPicPr>
          <p:cNvPr id="271" name="Google Shape;271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9000" y="2054445"/>
            <a:ext cx="1098804" cy="6400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2" name="Google Shape;272;p51"/>
          <p:cNvCxnSpPr/>
          <p:nvPr/>
        </p:nvCxnSpPr>
        <p:spPr>
          <a:xfrm>
            <a:off x="1835543" y="2279600"/>
            <a:ext cx="1173300" cy="30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3" name="Google Shape;273;p51"/>
          <p:cNvCxnSpPr/>
          <p:nvPr/>
        </p:nvCxnSpPr>
        <p:spPr>
          <a:xfrm rot="10800000">
            <a:off x="1082833" y="3181300"/>
            <a:ext cx="3087000" cy="939300"/>
          </a:xfrm>
          <a:prstGeom prst="bentConnector3">
            <a:avLst>
              <a:gd fmla="val 100001" name="adj1"/>
            </a:avLst>
          </a:prstGeom>
          <a:noFill/>
          <a:ln cap="flat" cmpd="sng" w="9525">
            <a:solidFill>
              <a:schemeClr val="lt1"/>
            </a:solidFill>
            <a:prstDash val="dot"/>
            <a:round/>
            <a:headEnd len="med" w="med" type="stealth"/>
            <a:tailEnd len="med" w="med" type="none"/>
          </a:ln>
        </p:spPr>
      </p:cxnSp>
      <p:pic>
        <p:nvPicPr>
          <p:cNvPr id="274" name="Google Shape;274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90288" y="3383298"/>
            <a:ext cx="159825" cy="159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51"/>
          <p:cNvSpPr/>
          <p:nvPr/>
        </p:nvSpPr>
        <p:spPr>
          <a:xfrm>
            <a:off x="1919975" y="1837950"/>
            <a:ext cx="9006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Zknym credentials</a:t>
            </a:r>
            <a:endParaRPr b="1" sz="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6" name="Google Shape;276;p51"/>
          <p:cNvSpPr/>
          <p:nvPr/>
        </p:nvSpPr>
        <p:spPr>
          <a:xfrm>
            <a:off x="2000174" y="2626051"/>
            <a:ext cx="7401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Encrypted data</a:t>
            </a:r>
            <a:endParaRPr sz="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7" name="Google Shape;277;p51"/>
          <p:cNvSpPr txBox="1"/>
          <p:nvPr/>
        </p:nvSpPr>
        <p:spPr>
          <a:xfrm>
            <a:off x="3903000" y="3043509"/>
            <a:ext cx="1338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highlight>
                  <a:srgbClr val="000000"/>
                </a:highlight>
                <a:latin typeface="Roboto Medium"/>
                <a:ea typeface="Roboto Medium"/>
                <a:cs typeface="Roboto Medium"/>
                <a:sym typeface="Roboto Medium"/>
              </a:rPr>
              <a:t>Mix node rewards</a:t>
            </a:r>
            <a:endParaRPr sz="800">
              <a:solidFill>
                <a:schemeClr val="lt1"/>
              </a:solidFill>
              <a:highlight>
                <a:srgbClr val="000000"/>
              </a:highlight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78" name="Google Shape;278;p51"/>
          <p:cNvSpPr/>
          <p:nvPr/>
        </p:nvSpPr>
        <p:spPr>
          <a:xfrm>
            <a:off x="6146474" y="2521276"/>
            <a:ext cx="7401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Encrypted </a:t>
            </a: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data</a:t>
            </a:r>
            <a:endParaRPr sz="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79" name="Google Shape;279;p51"/>
          <p:cNvGrpSpPr/>
          <p:nvPr/>
        </p:nvGrpSpPr>
        <p:grpSpPr>
          <a:xfrm>
            <a:off x="6334297" y="2324519"/>
            <a:ext cx="364454" cy="99930"/>
            <a:chOff x="1987680" y="2585019"/>
            <a:chExt cx="507950" cy="139275"/>
          </a:xfrm>
        </p:grpSpPr>
        <p:sp>
          <p:nvSpPr>
            <p:cNvPr id="280" name="Google Shape;280;p51"/>
            <p:cNvSpPr/>
            <p:nvPr/>
          </p:nvSpPr>
          <p:spPr>
            <a:xfrm>
              <a:off x="2361830" y="2585694"/>
              <a:ext cx="133800" cy="138600"/>
            </a:xfrm>
            <a:prstGeom prst="ellipse">
              <a:avLst/>
            </a:prstGeom>
            <a:solidFill>
              <a:srgbClr val="FB6E4E"/>
            </a:solidFill>
            <a:ln>
              <a:noFill/>
            </a:ln>
          </p:spPr>
          <p:txBody>
            <a:bodyPr anchorCtr="0" anchor="ctr" bIns="49750" lIns="49750" spcFirstLastPara="1" rIns="49750" wrap="square" tIns="49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81" name="Google Shape;281;p51"/>
            <p:cNvSpPr/>
            <p:nvPr/>
          </p:nvSpPr>
          <p:spPr>
            <a:xfrm>
              <a:off x="2168955" y="2585019"/>
              <a:ext cx="133800" cy="138600"/>
            </a:xfrm>
            <a:prstGeom prst="ellipse">
              <a:avLst/>
            </a:prstGeom>
            <a:solidFill>
              <a:srgbClr val="FB6E4E"/>
            </a:solidFill>
            <a:ln>
              <a:noFill/>
            </a:ln>
          </p:spPr>
          <p:txBody>
            <a:bodyPr anchorCtr="0" anchor="ctr" bIns="49750" lIns="49750" spcFirstLastPara="1" rIns="49750" wrap="square" tIns="49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82" name="Google Shape;282;p51"/>
            <p:cNvSpPr/>
            <p:nvPr/>
          </p:nvSpPr>
          <p:spPr>
            <a:xfrm>
              <a:off x="1987680" y="2585694"/>
              <a:ext cx="133800" cy="138600"/>
            </a:xfrm>
            <a:prstGeom prst="ellipse">
              <a:avLst/>
            </a:prstGeom>
            <a:solidFill>
              <a:srgbClr val="FB6E4E"/>
            </a:solidFill>
            <a:ln>
              <a:noFill/>
            </a:ln>
          </p:spPr>
          <p:txBody>
            <a:bodyPr anchorCtr="0" anchor="ctr" bIns="49750" lIns="49750" spcFirstLastPara="1" rIns="49750" wrap="square" tIns="49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283" name="Google Shape;283;p51"/>
          <p:cNvGrpSpPr/>
          <p:nvPr/>
        </p:nvGrpSpPr>
        <p:grpSpPr>
          <a:xfrm>
            <a:off x="2286268" y="2198230"/>
            <a:ext cx="167400" cy="167400"/>
            <a:chOff x="2506143" y="1919568"/>
            <a:chExt cx="167400" cy="167400"/>
          </a:xfrm>
        </p:grpSpPr>
        <p:sp>
          <p:nvSpPr>
            <p:cNvPr id="284" name="Google Shape;284;p51"/>
            <p:cNvSpPr/>
            <p:nvPr/>
          </p:nvSpPr>
          <p:spPr>
            <a:xfrm>
              <a:off x="2506143" y="1919568"/>
              <a:ext cx="167400" cy="167400"/>
            </a:xfrm>
            <a:prstGeom prst="rect">
              <a:avLst/>
            </a:prstGeom>
            <a:solidFill>
              <a:srgbClr val="1414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85" name="Google Shape;285;p5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510002" y="1923355"/>
              <a:ext cx="159825" cy="1598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86" name="Google Shape;286;p51"/>
          <p:cNvCxnSpPr/>
          <p:nvPr/>
        </p:nvCxnSpPr>
        <p:spPr>
          <a:xfrm>
            <a:off x="571217" y="510743"/>
            <a:ext cx="648300" cy="0"/>
          </a:xfrm>
          <a:prstGeom prst="straightConnector1">
            <a:avLst/>
          </a:prstGeom>
          <a:noFill/>
          <a:ln cap="flat" cmpd="sng" w="762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57" name="Google Shape;257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55511" y="2053420"/>
            <a:ext cx="599516" cy="64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05378" y="2053420"/>
            <a:ext cx="599516" cy="64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5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93300" y="3718139"/>
            <a:ext cx="557399" cy="63207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9" name="Google Shape;289;p51"/>
          <p:cNvCxnSpPr/>
          <p:nvPr/>
        </p:nvCxnSpPr>
        <p:spPr>
          <a:xfrm rot="10800000">
            <a:off x="1280950" y="3200788"/>
            <a:ext cx="2898300" cy="688800"/>
          </a:xfrm>
          <a:prstGeom prst="bentConnector3">
            <a:avLst>
              <a:gd fmla="val 100004" name="adj1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stealth"/>
          </a:ln>
        </p:spPr>
      </p:cxnSp>
      <p:pic>
        <p:nvPicPr>
          <p:cNvPr id="290" name="Google Shape;290;p5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61025" y="3746254"/>
            <a:ext cx="557398" cy="557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5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131118" y="4014723"/>
            <a:ext cx="648301" cy="2446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2" name="Google Shape;292;p51"/>
          <p:cNvGrpSpPr/>
          <p:nvPr/>
        </p:nvGrpSpPr>
        <p:grpSpPr>
          <a:xfrm>
            <a:off x="1657883" y="3799961"/>
            <a:ext cx="167400" cy="167400"/>
            <a:chOff x="2506143" y="1919568"/>
            <a:chExt cx="167400" cy="167400"/>
          </a:xfrm>
        </p:grpSpPr>
        <p:sp>
          <p:nvSpPr>
            <p:cNvPr id="293" name="Google Shape;293;p51"/>
            <p:cNvSpPr/>
            <p:nvPr/>
          </p:nvSpPr>
          <p:spPr>
            <a:xfrm>
              <a:off x="2506143" y="1919568"/>
              <a:ext cx="167400" cy="167400"/>
            </a:xfrm>
            <a:prstGeom prst="rect">
              <a:avLst/>
            </a:prstGeom>
            <a:solidFill>
              <a:srgbClr val="1414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94" name="Google Shape;294;p5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510002" y="1923355"/>
              <a:ext cx="159825" cy="159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5" name="Google Shape;295;p51"/>
          <p:cNvSpPr/>
          <p:nvPr/>
        </p:nvSpPr>
        <p:spPr>
          <a:xfrm>
            <a:off x="2905818" y="4373818"/>
            <a:ext cx="10989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NYM buy order </a:t>
            </a:r>
            <a:endParaRPr b="1" sz="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96" name="Google Shape;296;p5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354525" y="2048906"/>
            <a:ext cx="648301" cy="649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7" name="Google Shape;297;p51"/>
          <p:cNvGrpSpPr/>
          <p:nvPr/>
        </p:nvGrpSpPr>
        <p:grpSpPr>
          <a:xfrm>
            <a:off x="3700613" y="3383298"/>
            <a:ext cx="1742773" cy="159825"/>
            <a:chOff x="1891399" y="4337501"/>
            <a:chExt cx="1742773" cy="159825"/>
          </a:xfrm>
        </p:grpSpPr>
        <p:pic>
          <p:nvPicPr>
            <p:cNvPr id="298" name="Google Shape;298;p5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474348" y="4337507"/>
              <a:ext cx="159825" cy="1598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9" name="Google Shape;299;p5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891399" y="4337501"/>
              <a:ext cx="159825" cy="159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0" name="Google Shape;300;p51"/>
          <p:cNvSpPr/>
          <p:nvPr/>
        </p:nvSpPr>
        <p:spPr>
          <a:xfrm>
            <a:off x="1291283" y="3414150"/>
            <a:ext cx="9006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Zknym credentials</a:t>
            </a:r>
            <a:endParaRPr b="1" sz="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01" name="Google Shape;301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8853" y="4056503"/>
            <a:ext cx="159825" cy="159825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51"/>
          <p:cNvSpPr/>
          <p:nvPr/>
        </p:nvSpPr>
        <p:spPr>
          <a:xfrm>
            <a:off x="7274125" y="2769575"/>
            <a:ext cx="809100" cy="167400"/>
          </a:xfrm>
          <a:prstGeom prst="rect">
            <a:avLst/>
          </a:prstGeom>
          <a:solidFill>
            <a:srgbClr val="0D0E0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51"/>
          <p:cNvSpPr/>
          <p:nvPr/>
        </p:nvSpPr>
        <p:spPr>
          <a:xfrm>
            <a:off x="7274124" y="2736125"/>
            <a:ext cx="8091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b="1"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Web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2"/>
          <p:cNvSpPr txBox="1"/>
          <p:nvPr/>
        </p:nvSpPr>
        <p:spPr>
          <a:xfrm>
            <a:off x="542725" y="807025"/>
            <a:ext cx="48717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Getting Connected</a:t>
            </a:r>
            <a:endParaRPr b="1" sz="3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9" name="Google Shape;309;p52"/>
          <p:cNvSpPr/>
          <p:nvPr/>
        </p:nvSpPr>
        <p:spPr>
          <a:xfrm>
            <a:off x="2438631" y="3410079"/>
            <a:ext cx="11340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b="1"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You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0" name="Google Shape;310;p52"/>
          <p:cNvSpPr/>
          <p:nvPr/>
        </p:nvSpPr>
        <p:spPr>
          <a:xfrm>
            <a:off x="6034534" y="3494724"/>
            <a:ext cx="8541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Entry</a:t>
            </a:r>
            <a:br>
              <a:rPr lang="en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</a:br>
            <a:r>
              <a:rPr lang="en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Gateway</a:t>
            </a:r>
            <a:endParaRPr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cxnSp>
        <p:nvCxnSpPr>
          <p:cNvPr id="311" name="Google Shape;311;p52"/>
          <p:cNvCxnSpPr/>
          <p:nvPr/>
        </p:nvCxnSpPr>
        <p:spPr>
          <a:xfrm>
            <a:off x="3978191" y="2965036"/>
            <a:ext cx="1797600" cy="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ot"/>
            <a:round/>
            <a:headEnd len="med" w="med" type="triangle"/>
            <a:tailEnd len="med" w="med" type="none"/>
          </a:ln>
        </p:spPr>
      </p:cxnSp>
      <p:grpSp>
        <p:nvGrpSpPr>
          <p:cNvPr id="312" name="Google Shape;312;p52"/>
          <p:cNvGrpSpPr/>
          <p:nvPr/>
        </p:nvGrpSpPr>
        <p:grpSpPr>
          <a:xfrm>
            <a:off x="4374755" y="2883211"/>
            <a:ext cx="346362" cy="168746"/>
            <a:chOff x="1987680" y="2585019"/>
            <a:chExt cx="315075" cy="139275"/>
          </a:xfrm>
        </p:grpSpPr>
        <p:sp>
          <p:nvSpPr>
            <p:cNvPr id="313" name="Google Shape;313;p52"/>
            <p:cNvSpPr/>
            <p:nvPr/>
          </p:nvSpPr>
          <p:spPr>
            <a:xfrm>
              <a:off x="2168955" y="2585019"/>
              <a:ext cx="133800" cy="138600"/>
            </a:xfrm>
            <a:prstGeom prst="ellipse">
              <a:avLst/>
            </a:prstGeom>
            <a:solidFill>
              <a:srgbClr val="FB6E4E"/>
            </a:solidFill>
            <a:ln>
              <a:noFill/>
            </a:ln>
          </p:spPr>
          <p:txBody>
            <a:bodyPr anchorCtr="0" anchor="ctr" bIns="49750" lIns="49750" spcFirstLastPara="1" rIns="49750" wrap="square" tIns="49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14" name="Google Shape;314;p52"/>
            <p:cNvSpPr/>
            <p:nvPr/>
          </p:nvSpPr>
          <p:spPr>
            <a:xfrm>
              <a:off x="1987680" y="2585694"/>
              <a:ext cx="133800" cy="138600"/>
            </a:xfrm>
            <a:prstGeom prst="ellipse">
              <a:avLst/>
            </a:prstGeom>
            <a:solidFill>
              <a:srgbClr val="FB6E4E"/>
            </a:solidFill>
            <a:ln>
              <a:noFill/>
            </a:ln>
          </p:spPr>
          <p:txBody>
            <a:bodyPr anchorCtr="0" anchor="ctr" bIns="49750" lIns="49750" spcFirstLastPara="1" rIns="49750" wrap="square" tIns="49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pic>
        <p:nvPicPr>
          <p:cNvPr id="315" name="Google Shape;31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75" y="2258959"/>
            <a:ext cx="1683547" cy="1080872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52"/>
          <p:cNvSpPr/>
          <p:nvPr/>
        </p:nvSpPr>
        <p:spPr>
          <a:xfrm>
            <a:off x="4308307" y="3148003"/>
            <a:ext cx="11340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Transports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17" name="Google Shape;317;p52"/>
          <p:cNvCxnSpPr/>
          <p:nvPr/>
        </p:nvCxnSpPr>
        <p:spPr>
          <a:xfrm>
            <a:off x="571217" y="510743"/>
            <a:ext cx="648300" cy="0"/>
          </a:xfrm>
          <a:prstGeom prst="straightConnector1">
            <a:avLst/>
          </a:prstGeom>
          <a:noFill/>
          <a:ln cap="flat" cmpd="sng" w="762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8" name="Google Shape;318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02270" y="2257229"/>
            <a:ext cx="918555" cy="108086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9" name="Google Shape;319;p52"/>
          <p:cNvCxnSpPr/>
          <p:nvPr/>
        </p:nvCxnSpPr>
        <p:spPr>
          <a:xfrm>
            <a:off x="4024266" y="2795124"/>
            <a:ext cx="1797600" cy="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ot"/>
            <a:round/>
            <a:headEnd len="med" w="med" type="none"/>
            <a:tailEnd len="med" w="med" type="triangle"/>
          </a:ln>
        </p:spPr>
      </p:cxnSp>
      <p:grpSp>
        <p:nvGrpSpPr>
          <p:cNvPr id="320" name="Google Shape;320;p52"/>
          <p:cNvGrpSpPr/>
          <p:nvPr/>
        </p:nvGrpSpPr>
        <p:grpSpPr>
          <a:xfrm>
            <a:off x="4801830" y="2713299"/>
            <a:ext cx="710789" cy="168746"/>
            <a:chOff x="1987680" y="2585019"/>
            <a:chExt cx="646584" cy="139275"/>
          </a:xfrm>
        </p:grpSpPr>
        <p:sp>
          <p:nvSpPr>
            <p:cNvPr id="321" name="Google Shape;321;p52"/>
            <p:cNvSpPr/>
            <p:nvPr/>
          </p:nvSpPr>
          <p:spPr>
            <a:xfrm>
              <a:off x="2500463" y="2585694"/>
              <a:ext cx="133800" cy="138600"/>
            </a:xfrm>
            <a:prstGeom prst="ellipse">
              <a:avLst/>
            </a:prstGeom>
            <a:solidFill>
              <a:srgbClr val="FB6E4E"/>
            </a:solidFill>
            <a:ln>
              <a:noFill/>
            </a:ln>
          </p:spPr>
          <p:txBody>
            <a:bodyPr anchorCtr="0" anchor="ctr" bIns="49750" lIns="49750" spcFirstLastPara="1" rIns="49750" wrap="square" tIns="49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22" name="Google Shape;322;p52"/>
            <p:cNvSpPr/>
            <p:nvPr/>
          </p:nvSpPr>
          <p:spPr>
            <a:xfrm>
              <a:off x="2168955" y="2585019"/>
              <a:ext cx="133800" cy="138600"/>
            </a:xfrm>
            <a:prstGeom prst="ellipse">
              <a:avLst/>
            </a:prstGeom>
            <a:solidFill>
              <a:srgbClr val="FB6E4E"/>
            </a:solidFill>
            <a:ln>
              <a:noFill/>
            </a:ln>
          </p:spPr>
          <p:txBody>
            <a:bodyPr anchorCtr="0" anchor="ctr" bIns="49750" lIns="49750" spcFirstLastPara="1" rIns="49750" wrap="square" tIns="49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23" name="Google Shape;323;p52"/>
            <p:cNvSpPr/>
            <p:nvPr/>
          </p:nvSpPr>
          <p:spPr>
            <a:xfrm>
              <a:off x="1987680" y="2585694"/>
              <a:ext cx="133800" cy="138600"/>
            </a:xfrm>
            <a:prstGeom prst="ellipse">
              <a:avLst/>
            </a:prstGeom>
            <a:solidFill>
              <a:srgbClr val="FB6E4E"/>
            </a:solidFill>
            <a:ln>
              <a:noFill/>
            </a:ln>
          </p:spPr>
          <p:txBody>
            <a:bodyPr anchorCtr="0" anchor="ctr" bIns="49750" lIns="49750" spcFirstLastPara="1" rIns="49750" wrap="square" tIns="49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pic>
        <p:nvPicPr>
          <p:cNvPr id="324" name="Google Shape;324;p52"/>
          <p:cNvPicPr preferRelativeResize="0"/>
          <p:nvPr/>
        </p:nvPicPr>
        <p:blipFill rotWithShape="1">
          <a:blip r:embed="rId5">
            <a:alphaModFix/>
          </a:blip>
          <a:srcRect b="49580" l="-49860" r="49860" t="-49580"/>
          <a:stretch/>
        </p:blipFill>
        <p:spPr>
          <a:xfrm rot="5400000">
            <a:off x="-275904" y="955162"/>
            <a:ext cx="4389125" cy="438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52"/>
          <p:cNvPicPr preferRelativeResize="0"/>
          <p:nvPr/>
        </p:nvPicPr>
        <p:blipFill rotWithShape="1">
          <a:blip r:embed="rId5">
            <a:alphaModFix/>
          </a:blip>
          <a:srcRect b="49580" l="-49860" r="49860" t="-49580"/>
          <a:stretch/>
        </p:blipFill>
        <p:spPr>
          <a:xfrm rot="-5400000">
            <a:off x="5011271" y="-210213"/>
            <a:ext cx="4389125" cy="438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000" y="1557038"/>
            <a:ext cx="1287325" cy="849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3"/>
          <p:cNvSpPr txBox="1"/>
          <p:nvPr/>
        </p:nvSpPr>
        <p:spPr>
          <a:xfrm>
            <a:off x="542725" y="807025"/>
            <a:ext cx="48717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Getting Connected</a:t>
            </a:r>
            <a:endParaRPr b="1" sz="3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32" name="Google Shape;332;p53"/>
          <p:cNvCxnSpPr/>
          <p:nvPr/>
        </p:nvCxnSpPr>
        <p:spPr>
          <a:xfrm>
            <a:off x="571217" y="510743"/>
            <a:ext cx="648300" cy="0"/>
          </a:xfrm>
          <a:prstGeom prst="straightConnector1">
            <a:avLst/>
          </a:prstGeom>
          <a:noFill/>
          <a:ln cap="flat" cmpd="sng" w="762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33" name="Google Shape;333;p53"/>
          <p:cNvPicPr preferRelativeResize="0"/>
          <p:nvPr/>
        </p:nvPicPr>
        <p:blipFill rotWithShape="1">
          <a:blip r:embed="rId3">
            <a:alphaModFix/>
          </a:blip>
          <a:srcRect b="0" l="0" r="0" t="36512"/>
          <a:stretch/>
        </p:blipFill>
        <p:spPr>
          <a:xfrm>
            <a:off x="576138" y="1546700"/>
            <a:ext cx="7991723" cy="322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0601" y="570850"/>
            <a:ext cx="2250877" cy="40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4"/>
          <p:cNvSpPr/>
          <p:nvPr/>
        </p:nvSpPr>
        <p:spPr>
          <a:xfrm>
            <a:off x="-16325" y="-7650"/>
            <a:ext cx="4739100" cy="5158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54"/>
          <p:cNvSpPr txBox="1"/>
          <p:nvPr/>
        </p:nvSpPr>
        <p:spPr>
          <a:xfrm>
            <a:off x="574225" y="843750"/>
            <a:ext cx="3636000" cy="13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Roboto"/>
                <a:ea typeface="Roboto"/>
                <a:cs typeface="Roboto"/>
                <a:sym typeface="Roboto"/>
              </a:rPr>
              <a:t>Distinguishable VPN Transports </a:t>
            </a:r>
            <a:r>
              <a:rPr b="1" lang="en" sz="2000">
                <a:latin typeface="Roboto"/>
                <a:ea typeface="Roboto"/>
                <a:cs typeface="Roboto"/>
                <a:sym typeface="Roboto"/>
              </a:rPr>
              <a:t>are</a:t>
            </a:r>
            <a:r>
              <a:rPr b="1" lang="en" sz="3200">
                <a:latin typeface="Roboto"/>
                <a:ea typeface="Roboto"/>
                <a:cs typeface="Roboto"/>
                <a:sym typeface="Roboto"/>
              </a:rPr>
              <a:t> </a:t>
            </a:r>
            <a:endParaRPr b="1" sz="3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 u="sng">
                <a:latin typeface="Roboto"/>
                <a:ea typeface="Roboto"/>
                <a:cs typeface="Roboto"/>
                <a:sym typeface="Roboto"/>
              </a:rPr>
              <a:t>Easy to Block</a:t>
            </a:r>
            <a:endParaRPr b="1" sz="3200" u="sng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41" name="Google Shape;341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3250" y="1528800"/>
            <a:ext cx="4105251" cy="3290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0601" y="570850"/>
            <a:ext cx="2250877" cy="40095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54"/>
          <p:cNvSpPr/>
          <p:nvPr/>
        </p:nvSpPr>
        <p:spPr>
          <a:xfrm>
            <a:off x="331905" y="4521603"/>
            <a:ext cx="10584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b="1" lang="en">
                <a:solidFill>
                  <a:srgbClr val="2B2B2B"/>
                </a:solidFill>
                <a:latin typeface="Roboto"/>
                <a:ea typeface="Roboto"/>
                <a:cs typeface="Roboto"/>
                <a:sym typeface="Roboto"/>
              </a:rPr>
              <a:t>You</a:t>
            </a:r>
            <a:endParaRPr b="1">
              <a:solidFill>
                <a:srgbClr val="2B2B2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4" name="Google Shape;344;p54"/>
          <p:cNvSpPr/>
          <p:nvPr/>
        </p:nvSpPr>
        <p:spPr>
          <a:xfrm>
            <a:off x="3687871" y="4592490"/>
            <a:ext cx="7971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Entry</a:t>
            </a:r>
            <a:br>
              <a:rPr lang="en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</a:br>
            <a:r>
              <a:rPr lang="en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rPr>
              <a:t>Gateway</a:t>
            </a:r>
            <a:endParaRPr>
              <a:solidFill>
                <a:schemeClr val="dk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cxnSp>
        <p:nvCxnSpPr>
          <p:cNvPr id="345" name="Google Shape;345;p54"/>
          <p:cNvCxnSpPr/>
          <p:nvPr/>
        </p:nvCxnSpPr>
        <p:spPr>
          <a:xfrm>
            <a:off x="1768737" y="4148892"/>
            <a:ext cx="1677600" cy="4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med" w="med" type="triangle"/>
            <a:tailEnd len="med" w="med" type="none"/>
          </a:ln>
        </p:spPr>
      </p:cxnSp>
      <p:pic>
        <p:nvPicPr>
          <p:cNvPr id="346" name="Google Shape;346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825" y="3557574"/>
            <a:ext cx="1571213" cy="905198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54"/>
          <p:cNvSpPr/>
          <p:nvPr/>
        </p:nvSpPr>
        <p:spPr>
          <a:xfrm>
            <a:off x="2076827" y="4302122"/>
            <a:ext cx="1058400" cy="33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Transports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48" name="Google Shape;348;p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57760" y="3556125"/>
            <a:ext cx="857265" cy="90519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9" name="Google Shape;349;p54"/>
          <p:cNvCxnSpPr/>
          <p:nvPr/>
        </p:nvCxnSpPr>
        <p:spPr>
          <a:xfrm>
            <a:off x="1811738" y="4006596"/>
            <a:ext cx="1677600" cy="4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med" w="med" type="none"/>
            <a:tailEnd len="med" w="med" type="triangle"/>
          </a:ln>
        </p:spPr>
      </p:cxnSp>
      <p:grpSp>
        <p:nvGrpSpPr>
          <p:cNvPr id="350" name="Google Shape;350;p54"/>
          <p:cNvGrpSpPr/>
          <p:nvPr/>
        </p:nvGrpSpPr>
        <p:grpSpPr>
          <a:xfrm>
            <a:off x="2466405" y="3938124"/>
            <a:ext cx="323267" cy="141322"/>
            <a:chOff x="1987680" y="2585019"/>
            <a:chExt cx="315075" cy="139275"/>
          </a:xfrm>
        </p:grpSpPr>
        <p:sp>
          <p:nvSpPr>
            <p:cNvPr id="351" name="Google Shape;351;p54"/>
            <p:cNvSpPr/>
            <p:nvPr/>
          </p:nvSpPr>
          <p:spPr>
            <a:xfrm>
              <a:off x="2168955" y="2585019"/>
              <a:ext cx="133800" cy="138600"/>
            </a:xfrm>
            <a:prstGeom prst="ellipse">
              <a:avLst/>
            </a:prstGeom>
            <a:solidFill>
              <a:srgbClr val="FB6E4E"/>
            </a:solidFill>
            <a:ln>
              <a:noFill/>
            </a:ln>
          </p:spPr>
          <p:txBody>
            <a:bodyPr anchorCtr="0" anchor="ctr" bIns="49750" lIns="49750" spcFirstLastPara="1" rIns="49750" wrap="square" tIns="49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52" name="Google Shape;352;p54"/>
            <p:cNvSpPr/>
            <p:nvPr/>
          </p:nvSpPr>
          <p:spPr>
            <a:xfrm>
              <a:off x="1987680" y="2585694"/>
              <a:ext cx="133800" cy="138600"/>
            </a:xfrm>
            <a:prstGeom prst="ellipse">
              <a:avLst/>
            </a:prstGeom>
            <a:solidFill>
              <a:srgbClr val="FB6E4E"/>
            </a:solidFill>
            <a:ln>
              <a:noFill/>
            </a:ln>
          </p:spPr>
          <p:txBody>
            <a:bodyPr anchorCtr="0" anchor="ctr" bIns="49750" lIns="49750" spcFirstLastPara="1" rIns="49750" wrap="square" tIns="49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353" name="Google Shape;353;p54"/>
          <p:cNvSpPr/>
          <p:nvPr/>
        </p:nvSpPr>
        <p:spPr>
          <a:xfrm>
            <a:off x="2833006" y="3876831"/>
            <a:ext cx="375300" cy="3711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"/>
            <a:ext cx="9143977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9" name="Google Shape;359;p55"/>
          <p:cNvGrpSpPr/>
          <p:nvPr/>
        </p:nvGrpSpPr>
        <p:grpSpPr>
          <a:xfrm>
            <a:off x="345553" y="-531830"/>
            <a:ext cx="8452894" cy="6207160"/>
            <a:chOff x="629810" y="-535728"/>
            <a:chExt cx="8452894" cy="6207160"/>
          </a:xfrm>
        </p:grpSpPr>
        <p:pic>
          <p:nvPicPr>
            <p:cNvPr id="360" name="Google Shape;360;p55"/>
            <p:cNvPicPr preferRelativeResize="0"/>
            <p:nvPr/>
          </p:nvPicPr>
          <p:blipFill rotWithShape="1">
            <a:blip r:embed="rId4">
              <a:alphaModFix/>
            </a:blip>
            <a:srcRect b="49580" l="-49860" r="49860" t="-49580"/>
            <a:stretch/>
          </p:blipFill>
          <p:spPr>
            <a:xfrm rot="8100000">
              <a:off x="1538828" y="373289"/>
              <a:ext cx="4389125" cy="438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1" name="Google Shape;361;p55"/>
            <p:cNvPicPr preferRelativeResize="0"/>
            <p:nvPr/>
          </p:nvPicPr>
          <p:blipFill rotWithShape="1">
            <a:blip r:embed="rId4">
              <a:alphaModFix/>
            </a:blip>
            <a:srcRect b="49580" l="-49860" r="49860" t="-49580"/>
            <a:stretch/>
          </p:blipFill>
          <p:spPr>
            <a:xfrm flipH="1" rot="-8100000">
              <a:off x="3784562" y="373289"/>
              <a:ext cx="4389125" cy="4389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2" name="Google Shape;362;p55"/>
          <p:cNvSpPr/>
          <p:nvPr/>
        </p:nvSpPr>
        <p:spPr>
          <a:xfrm>
            <a:off x="510875" y="2198466"/>
            <a:ext cx="81225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900"/>
              </a:spcAft>
              <a:buNone/>
            </a:pPr>
            <a:r>
              <a:rPr b="1" lang="en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obfs4</a:t>
            </a:r>
            <a:endParaRPr b="1" sz="4800">
              <a:solidFill>
                <a:srgbClr val="FB6E4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3" name="Google Shape;363;p55"/>
          <p:cNvSpPr txBox="1"/>
          <p:nvPr/>
        </p:nvSpPr>
        <p:spPr>
          <a:xfrm>
            <a:off x="3343013" y="2976550"/>
            <a:ext cx="2458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</a:rPr>
              <a:t>(The obfourscator)</a:t>
            </a:r>
            <a:endParaRPr sz="2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6"/>
          <p:cNvSpPr/>
          <p:nvPr/>
        </p:nvSpPr>
        <p:spPr>
          <a:xfrm>
            <a:off x="571225" y="450300"/>
            <a:ext cx="4412100" cy="13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</a:t>
            </a: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bfs4 </a:t>
            </a:r>
            <a:r>
              <a:rPr b="1" lang="en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</a:t>
            </a:r>
            <a:r>
              <a:rPr b="1" lang="en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acket Format</a:t>
            </a:r>
            <a:endParaRPr b="1" sz="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69" name="Google Shape;369;p56"/>
          <p:cNvCxnSpPr/>
          <p:nvPr/>
        </p:nvCxnSpPr>
        <p:spPr>
          <a:xfrm>
            <a:off x="571217" y="1120343"/>
            <a:ext cx="648300" cy="0"/>
          </a:xfrm>
          <a:prstGeom prst="straightConnector1">
            <a:avLst/>
          </a:prstGeom>
          <a:noFill/>
          <a:ln cap="flat" cmpd="sng" w="762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70" name="Google Shape;370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0479" y="1717550"/>
            <a:ext cx="6883041" cy="304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56"/>
          <p:cNvPicPr preferRelativeResize="0"/>
          <p:nvPr/>
        </p:nvPicPr>
        <p:blipFill rotWithShape="1">
          <a:blip r:embed="rId4">
            <a:alphaModFix/>
          </a:blip>
          <a:srcRect b="49580" l="-49860" r="49860" t="-49580"/>
          <a:stretch/>
        </p:blipFill>
        <p:spPr>
          <a:xfrm rot="-5400000">
            <a:off x="5011271" y="-210213"/>
            <a:ext cx="4389125" cy="438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Google Shape;376;p57"/>
          <p:cNvPicPr preferRelativeResize="0"/>
          <p:nvPr/>
        </p:nvPicPr>
        <p:blipFill rotWithShape="1">
          <a:blip r:embed="rId3">
            <a:alphaModFix/>
          </a:blip>
          <a:srcRect b="13726" l="74587" r="6204" t="13726"/>
          <a:stretch/>
        </p:blipFill>
        <p:spPr>
          <a:xfrm rot="5400000">
            <a:off x="1002512" y="2365587"/>
            <a:ext cx="1783050" cy="3788076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57"/>
          <p:cNvSpPr/>
          <p:nvPr/>
        </p:nvSpPr>
        <p:spPr>
          <a:xfrm>
            <a:off x="3773850" y="-7650"/>
            <a:ext cx="5370300" cy="5158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57"/>
          <p:cNvSpPr/>
          <p:nvPr/>
        </p:nvSpPr>
        <p:spPr>
          <a:xfrm>
            <a:off x="571225" y="450299"/>
            <a:ext cx="2762700" cy="13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obfs4</a:t>
            </a:r>
            <a:endParaRPr b="1" sz="3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B6D7A8"/>
                </a:solidFill>
                <a:latin typeface="Roboto"/>
                <a:ea typeface="Roboto"/>
                <a:cs typeface="Roboto"/>
                <a:sym typeface="Roboto"/>
              </a:rPr>
              <a:t>The Good</a:t>
            </a:r>
            <a:endParaRPr b="1" sz="1000">
              <a:solidFill>
                <a:srgbClr val="B6D7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79" name="Google Shape;379;p57"/>
          <p:cNvCxnSpPr/>
          <p:nvPr/>
        </p:nvCxnSpPr>
        <p:spPr>
          <a:xfrm>
            <a:off x="571217" y="1120343"/>
            <a:ext cx="648300" cy="0"/>
          </a:xfrm>
          <a:prstGeom prst="straightConnector1">
            <a:avLst/>
          </a:prstGeom>
          <a:noFill/>
          <a:ln cap="flat" cmpd="sng" w="762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0" name="Google Shape;380;p57"/>
          <p:cNvSpPr txBox="1"/>
          <p:nvPr/>
        </p:nvSpPr>
        <p:spPr>
          <a:xfrm>
            <a:off x="4235025" y="278725"/>
            <a:ext cx="4095900" cy="45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Forward Secrecy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S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ession keys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will not be compromised even if long-term secrets used in the session key exchange are compromised.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en" sz="1000">
                <a:latin typeface="Roboto"/>
                <a:ea typeface="Roboto"/>
                <a:cs typeface="Roboto"/>
                <a:sym typeface="Roboto"/>
              </a:rPr>
            </a:b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Replay Resistance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If a network adversary records and replays a legitimate flow it will </a:t>
            </a: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FAIL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 to</a:t>
            </a: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establish a connection.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" sz="1200">
                <a:latin typeface="Roboto"/>
                <a:ea typeface="Roboto"/>
                <a:cs typeface="Roboto"/>
                <a:sym typeface="Roboto"/>
              </a:rPr>
            </a:b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Probe Resistance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Network adversaries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scanning the internet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200" u="sng">
                <a:latin typeface="Roboto"/>
                <a:ea typeface="Roboto"/>
                <a:cs typeface="Roboto"/>
                <a:sym typeface="Roboto"/>
              </a:rPr>
              <a:t>without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 the server’s identity public key should be unable to illicit a unique, distinguishable response.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 sz="1200">
                <a:latin typeface="Roboto"/>
                <a:ea typeface="Roboto"/>
                <a:cs typeface="Roboto"/>
                <a:sym typeface="Roboto"/>
              </a:rPr>
            </a:b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Fingerprinting Resistance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Conceal or obfuscate the shape of the underlying traffic. Includes features like Packet Size, Inter-Packet timings, flow burstiness, etc.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58"/>
          <p:cNvPicPr preferRelativeResize="0"/>
          <p:nvPr/>
        </p:nvPicPr>
        <p:blipFill rotWithShape="1">
          <a:blip r:embed="rId3">
            <a:alphaModFix/>
          </a:blip>
          <a:srcRect b="13726" l="74587" r="6204" t="13726"/>
          <a:stretch/>
        </p:blipFill>
        <p:spPr>
          <a:xfrm rot="5400000">
            <a:off x="1002512" y="2365587"/>
            <a:ext cx="1783050" cy="3788076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58"/>
          <p:cNvSpPr/>
          <p:nvPr/>
        </p:nvSpPr>
        <p:spPr>
          <a:xfrm>
            <a:off x="-36150" y="-15300"/>
            <a:ext cx="5370300" cy="5158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58"/>
          <p:cNvSpPr/>
          <p:nvPr/>
        </p:nvSpPr>
        <p:spPr>
          <a:xfrm>
            <a:off x="6819625" y="450299"/>
            <a:ext cx="2762700" cy="13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</a:t>
            </a: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bfs4</a:t>
            </a:r>
            <a:endParaRPr b="1" sz="3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EA9999"/>
                </a:solidFill>
                <a:latin typeface="Roboto"/>
                <a:ea typeface="Roboto"/>
                <a:cs typeface="Roboto"/>
                <a:sym typeface="Roboto"/>
              </a:rPr>
              <a:t>The Bad</a:t>
            </a:r>
            <a:endParaRPr b="1" sz="1000">
              <a:solidFill>
                <a:srgbClr val="EA99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88" name="Google Shape;388;p58"/>
          <p:cNvCxnSpPr/>
          <p:nvPr/>
        </p:nvCxnSpPr>
        <p:spPr>
          <a:xfrm>
            <a:off x="6819617" y="1120343"/>
            <a:ext cx="648300" cy="0"/>
          </a:xfrm>
          <a:prstGeom prst="straightConnector1">
            <a:avLst/>
          </a:prstGeom>
          <a:noFill/>
          <a:ln cap="flat" cmpd="sng" w="762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9" name="Google Shape;389;p58"/>
          <p:cNvSpPr txBox="1"/>
          <p:nvPr/>
        </p:nvSpPr>
        <p:spPr>
          <a:xfrm>
            <a:off x="440525" y="792900"/>
            <a:ext cx="4611000" cy="39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XSalsa20Poly1305 only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The only cipher / AEAD supported by obfs4 is XSalsa20Poly1305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100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No Hardware Accelerated Cryptography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No newer iterations like XChaCha20Poly1305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1" lang="en" sz="1000">
                <a:latin typeface="Roboto"/>
                <a:ea typeface="Roboto"/>
                <a:cs typeface="Roboto"/>
                <a:sym typeface="Roboto"/>
              </a:rPr>
            </a:b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NTor v1 =&gt; No Early Data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The obfs4 handshake closely follows the NTor version 1 handshake. 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1" lang="en" sz="1000">
                <a:latin typeface="Roboto"/>
                <a:ea typeface="Roboto"/>
                <a:cs typeface="Roboto"/>
                <a:sym typeface="Roboto"/>
              </a:rPr>
            </a:b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Requires Reliable &amp; Ordered Channel (TCP)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Servers are forced to acknowledge (SYNACK) incoming connections before clients indicate any knowledge of the server’s key material (or lack thereof).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Does NOT provide Strong Obfuscation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…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9"/>
          <p:cNvSpPr/>
          <p:nvPr/>
        </p:nvSpPr>
        <p:spPr>
          <a:xfrm>
            <a:off x="1839250" y="386325"/>
            <a:ext cx="5465400" cy="8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Strong Obfuscation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5" name="Google Shape;395;p59"/>
          <p:cNvSpPr txBox="1"/>
          <p:nvPr/>
        </p:nvSpPr>
        <p:spPr>
          <a:xfrm>
            <a:off x="452450" y="1622900"/>
            <a:ext cx="82152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Traffic must be </a:t>
            </a:r>
            <a:endParaRPr sz="2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Computationally Indistinguishable from Random</a:t>
            </a:r>
            <a:r>
              <a:rPr lang="en" sz="2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2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even to an adversary that knows the Server’s Public Identity,</a:t>
            </a:r>
            <a:endParaRPr sz="2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lang="en" sz="2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</a:t>
            </a:r>
            <a:r>
              <a:rPr lang="en" sz="2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ut not the session or identity secrets).</a:t>
            </a:r>
            <a:endParaRPr sz="2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6" name="Google Shape;396;p59"/>
          <p:cNvSpPr txBox="1"/>
          <p:nvPr/>
        </p:nvSpPr>
        <p:spPr>
          <a:xfrm>
            <a:off x="978675" y="4675675"/>
            <a:ext cx="4399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Obfuscated Key Exchange </a:t>
            </a:r>
            <a:r>
              <a:rPr lang="en" sz="1100">
                <a:solidFill>
                  <a:schemeClr val="lt1"/>
                </a:solidFill>
              </a:rPr>
              <a:t>by Günther, Stebila, and Veitch</a:t>
            </a:r>
            <a:endParaRPr sz="1100">
              <a:solidFill>
                <a:schemeClr val="lt1"/>
              </a:solidFill>
            </a:endParaRPr>
          </a:p>
        </p:txBody>
      </p:sp>
      <p:grpSp>
        <p:nvGrpSpPr>
          <p:cNvPr id="397" name="Google Shape;397;p59"/>
          <p:cNvGrpSpPr/>
          <p:nvPr/>
        </p:nvGrpSpPr>
        <p:grpSpPr>
          <a:xfrm>
            <a:off x="64285" y="4161398"/>
            <a:ext cx="914466" cy="914466"/>
            <a:chOff x="7111400" y="1681700"/>
            <a:chExt cx="1500600" cy="1500600"/>
          </a:xfrm>
        </p:grpSpPr>
        <p:pic>
          <p:nvPicPr>
            <p:cNvPr id="398" name="Google Shape;398;p5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111400" y="1681700"/>
              <a:ext cx="1500600" cy="1500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9" name="Google Shape;399;p5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194188" y="1759950"/>
              <a:ext cx="1335024" cy="134416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60"/>
          <p:cNvSpPr/>
          <p:nvPr/>
        </p:nvSpPr>
        <p:spPr>
          <a:xfrm>
            <a:off x="458400" y="386325"/>
            <a:ext cx="82869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</a:t>
            </a: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bfs4 Doesn’t Have </a:t>
            </a: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Strong Obfuscation</a:t>
            </a:r>
            <a:endParaRPr b="1" sz="2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05" name="Google Shape;405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412" y="3678850"/>
            <a:ext cx="7941176" cy="1160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60"/>
          <p:cNvSpPr/>
          <p:nvPr/>
        </p:nvSpPr>
        <p:spPr>
          <a:xfrm>
            <a:off x="7297825" y="3992100"/>
            <a:ext cx="1244700" cy="329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60"/>
          <p:cNvSpPr txBox="1"/>
          <p:nvPr/>
        </p:nvSpPr>
        <p:spPr>
          <a:xfrm>
            <a:off x="2218800" y="2339650"/>
            <a:ext cx="470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HMAC( Server_ID_PUB ,  ClientHello Message ) =  MAC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08" name="Google Shape;408;p60"/>
          <p:cNvSpPr/>
          <p:nvPr/>
        </p:nvSpPr>
        <p:spPr>
          <a:xfrm>
            <a:off x="6376300" y="2375200"/>
            <a:ext cx="497400" cy="3291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60"/>
          <p:cNvSpPr txBox="1"/>
          <p:nvPr/>
        </p:nvSpPr>
        <p:spPr>
          <a:xfrm>
            <a:off x="3027875" y="1534525"/>
            <a:ext cx="3158700" cy="329100"/>
          </a:xfrm>
          <a:prstGeom prst="rect">
            <a:avLst/>
          </a:prstGeom>
          <a:noFill/>
          <a:ln cap="flat" cmpd="sng" w="28575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</a:rPr>
              <a:t>Public Key </a:t>
            </a:r>
            <a:r>
              <a:rPr lang="en" sz="1000">
                <a:solidFill>
                  <a:schemeClr val="lt1"/>
                </a:solidFill>
              </a:rPr>
              <a:t>(x25519 - 32B)</a:t>
            </a:r>
            <a:r>
              <a:rPr lang="en">
                <a:solidFill>
                  <a:schemeClr val="lt1"/>
                </a:solidFill>
              </a:rPr>
              <a:t>, </a:t>
            </a:r>
            <a:r>
              <a:rPr b="1" lang="en">
                <a:solidFill>
                  <a:schemeClr val="lt1"/>
                </a:solidFill>
              </a:rPr>
              <a:t>Identity</a:t>
            </a:r>
            <a:r>
              <a:rPr lang="en">
                <a:solidFill>
                  <a:schemeClr val="lt1"/>
                </a:solidFill>
              </a:rPr>
              <a:t> </a:t>
            </a:r>
            <a:r>
              <a:rPr lang="en" sz="1000">
                <a:solidFill>
                  <a:schemeClr val="lt1"/>
                </a:solidFill>
              </a:rPr>
              <a:t>(20B)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410" name="Google Shape;410;p60"/>
          <p:cNvSpPr/>
          <p:nvPr/>
        </p:nvSpPr>
        <p:spPr>
          <a:xfrm>
            <a:off x="2950850" y="2400550"/>
            <a:ext cx="1292400" cy="278400"/>
          </a:xfrm>
          <a:prstGeom prst="rect">
            <a:avLst/>
          </a:prstGeom>
          <a:noFill/>
          <a:ln cap="flat" cmpd="sng" w="28575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60"/>
          <p:cNvSpPr/>
          <p:nvPr/>
        </p:nvSpPr>
        <p:spPr>
          <a:xfrm>
            <a:off x="4400325" y="2394850"/>
            <a:ext cx="1681800" cy="289800"/>
          </a:xfrm>
          <a:prstGeom prst="rect">
            <a:avLst/>
          </a:prstGeom>
          <a:noFill/>
          <a:ln cap="flat" cmpd="sng" w="28575">
            <a:solidFill>
              <a:srgbClr val="FB6E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60"/>
          <p:cNvSpPr/>
          <p:nvPr/>
        </p:nvSpPr>
        <p:spPr>
          <a:xfrm>
            <a:off x="1077875" y="3995550"/>
            <a:ext cx="6219900" cy="322200"/>
          </a:xfrm>
          <a:prstGeom prst="rect">
            <a:avLst/>
          </a:prstGeom>
          <a:noFill/>
          <a:ln cap="flat" cmpd="sng" w="28575">
            <a:solidFill>
              <a:srgbClr val="FB6E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3" name="Google Shape;413;p60"/>
          <p:cNvCxnSpPr/>
          <p:nvPr/>
        </p:nvCxnSpPr>
        <p:spPr>
          <a:xfrm flipH="1" rot="10800000">
            <a:off x="3741975" y="2810775"/>
            <a:ext cx="1071600" cy="1029000"/>
          </a:xfrm>
          <a:prstGeom prst="straightConnector1">
            <a:avLst/>
          </a:prstGeom>
          <a:noFill/>
          <a:ln cap="flat" cmpd="sng" w="19050">
            <a:solidFill>
              <a:srgbClr val="FB6E4E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4" name="Google Shape;414;p60"/>
          <p:cNvCxnSpPr/>
          <p:nvPr/>
        </p:nvCxnSpPr>
        <p:spPr>
          <a:xfrm flipH="1">
            <a:off x="3941775" y="1956025"/>
            <a:ext cx="387000" cy="344400"/>
          </a:xfrm>
          <a:prstGeom prst="straightConnector1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5" name="Google Shape;415;p60"/>
          <p:cNvCxnSpPr/>
          <p:nvPr/>
        </p:nvCxnSpPr>
        <p:spPr>
          <a:xfrm>
            <a:off x="6663250" y="2793725"/>
            <a:ext cx="1003500" cy="10758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16" name="Google Shape;416;p60"/>
          <p:cNvSpPr txBox="1"/>
          <p:nvPr/>
        </p:nvSpPr>
        <p:spPr>
          <a:xfrm>
            <a:off x="1829700" y="798900"/>
            <a:ext cx="54846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Traffic must be </a:t>
            </a:r>
            <a:r>
              <a:rPr lang="en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Computationally Indistinguishable from Random</a:t>
            </a: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even to an adversary that knows the Server’s Public Identity.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"/>
            <a:ext cx="9143977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2" name="Google Shape;422;p61"/>
          <p:cNvGrpSpPr/>
          <p:nvPr/>
        </p:nvGrpSpPr>
        <p:grpSpPr>
          <a:xfrm>
            <a:off x="345553" y="-531830"/>
            <a:ext cx="8452894" cy="6207160"/>
            <a:chOff x="629810" y="-535728"/>
            <a:chExt cx="8452894" cy="6207160"/>
          </a:xfrm>
        </p:grpSpPr>
        <p:pic>
          <p:nvPicPr>
            <p:cNvPr id="423" name="Google Shape;423;p61"/>
            <p:cNvPicPr preferRelativeResize="0"/>
            <p:nvPr/>
          </p:nvPicPr>
          <p:blipFill rotWithShape="1">
            <a:blip r:embed="rId4">
              <a:alphaModFix/>
            </a:blip>
            <a:srcRect b="49580" l="-49860" r="49860" t="-49580"/>
            <a:stretch/>
          </p:blipFill>
          <p:spPr>
            <a:xfrm rot="8100000">
              <a:off x="1538828" y="373289"/>
              <a:ext cx="4389125" cy="438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4" name="Google Shape;424;p61"/>
            <p:cNvPicPr preferRelativeResize="0"/>
            <p:nvPr/>
          </p:nvPicPr>
          <p:blipFill rotWithShape="1">
            <a:blip r:embed="rId4">
              <a:alphaModFix/>
            </a:blip>
            <a:srcRect b="49580" l="-49860" r="49860" t="-49580"/>
            <a:stretch/>
          </p:blipFill>
          <p:spPr>
            <a:xfrm flipH="1" rot="-8100000">
              <a:off x="3784562" y="373289"/>
              <a:ext cx="4389125" cy="4389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5" name="Google Shape;425;p61"/>
          <p:cNvSpPr/>
          <p:nvPr/>
        </p:nvSpPr>
        <p:spPr>
          <a:xfrm>
            <a:off x="510875" y="2198466"/>
            <a:ext cx="81225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Obfs5</a:t>
            </a:r>
            <a:endParaRPr b="1" sz="4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900"/>
              </a:spcBef>
              <a:spcAft>
                <a:spcPts val="90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Keep the good &amp; improve from there</a:t>
            </a:r>
            <a:endParaRPr b="1" sz="3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62"/>
          <p:cNvSpPr/>
          <p:nvPr/>
        </p:nvSpPr>
        <p:spPr>
          <a:xfrm>
            <a:off x="1839250" y="386325"/>
            <a:ext cx="5465400" cy="8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Strong Obfuscation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1" name="Google Shape;431;p62"/>
          <p:cNvSpPr txBox="1"/>
          <p:nvPr/>
        </p:nvSpPr>
        <p:spPr>
          <a:xfrm>
            <a:off x="4744500" y="4743300"/>
            <a:ext cx="4399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Obfuscated Key Exchange </a:t>
            </a:r>
            <a:r>
              <a:rPr lang="en" sz="1100">
                <a:solidFill>
                  <a:schemeClr val="lt1"/>
                </a:solidFill>
              </a:rPr>
              <a:t>by Günther, Stebila, and Veitch</a:t>
            </a:r>
            <a:endParaRPr sz="1100">
              <a:solidFill>
                <a:schemeClr val="lt1"/>
              </a:solidFill>
            </a:endParaRPr>
          </a:p>
        </p:txBody>
      </p:sp>
      <p:grpSp>
        <p:nvGrpSpPr>
          <p:cNvPr id="432" name="Google Shape;432;p62"/>
          <p:cNvGrpSpPr/>
          <p:nvPr/>
        </p:nvGrpSpPr>
        <p:grpSpPr>
          <a:xfrm>
            <a:off x="470025" y="965625"/>
            <a:ext cx="8289527" cy="1612274"/>
            <a:chOff x="470025" y="1194225"/>
            <a:chExt cx="8289527" cy="1612274"/>
          </a:xfrm>
        </p:grpSpPr>
        <p:pic>
          <p:nvPicPr>
            <p:cNvPr id="433" name="Google Shape;433;p62"/>
            <p:cNvPicPr preferRelativeResize="0"/>
            <p:nvPr/>
          </p:nvPicPr>
          <p:blipFill rotWithShape="1">
            <a:blip r:embed="rId3">
              <a:alphaModFix/>
            </a:blip>
            <a:srcRect b="66787" l="0" r="0" t="0"/>
            <a:stretch/>
          </p:blipFill>
          <p:spPr>
            <a:xfrm>
              <a:off x="470025" y="1194225"/>
              <a:ext cx="8289527" cy="16122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4" name="Google Shape;434;p62"/>
            <p:cNvSpPr/>
            <p:nvPr/>
          </p:nvSpPr>
          <p:spPr>
            <a:xfrm>
              <a:off x="1387900" y="1558075"/>
              <a:ext cx="3113400" cy="252300"/>
            </a:xfrm>
            <a:prstGeom prst="rect">
              <a:avLst/>
            </a:prstGeom>
            <a:solidFill>
              <a:srgbClr val="0D0E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62"/>
            <p:cNvSpPr/>
            <p:nvPr/>
          </p:nvSpPr>
          <p:spPr>
            <a:xfrm>
              <a:off x="1449900" y="2462800"/>
              <a:ext cx="1759500" cy="252300"/>
            </a:xfrm>
            <a:prstGeom prst="rect">
              <a:avLst/>
            </a:prstGeom>
            <a:solidFill>
              <a:srgbClr val="0D0E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62"/>
            <p:cNvSpPr/>
            <p:nvPr/>
          </p:nvSpPr>
          <p:spPr>
            <a:xfrm>
              <a:off x="5173350" y="1558075"/>
              <a:ext cx="2969100" cy="252300"/>
            </a:xfrm>
            <a:prstGeom prst="rect">
              <a:avLst/>
            </a:prstGeom>
            <a:solidFill>
              <a:srgbClr val="0D0E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7" name="Google Shape;437;p62"/>
          <p:cNvSpPr txBox="1"/>
          <p:nvPr/>
        </p:nvSpPr>
        <p:spPr>
          <a:xfrm>
            <a:off x="2156550" y="3746325"/>
            <a:ext cx="483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HMAC( Ephemeral_Secret, ClientHello Message ) =  MAC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38" name="Google Shape;438;p62"/>
          <p:cNvSpPr/>
          <p:nvPr/>
        </p:nvSpPr>
        <p:spPr>
          <a:xfrm>
            <a:off x="6445374" y="3781875"/>
            <a:ext cx="460800" cy="329100"/>
          </a:xfrm>
          <a:prstGeom prst="rect">
            <a:avLst/>
          </a:prstGeom>
          <a:noFill/>
          <a:ln cap="flat" cmpd="sng" w="2857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62"/>
          <p:cNvSpPr txBox="1"/>
          <p:nvPr/>
        </p:nvSpPr>
        <p:spPr>
          <a:xfrm>
            <a:off x="685125" y="2535500"/>
            <a:ext cx="2347800" cy="329100"/>
          </a:xfrm>
          <a:prstGeom prst="rect">
            <a:avLst/>
          </a:prstGeom>
          <a:noFill/>
          <a:ln cap="flat" cmpd="sng" w="28575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</a:rPr>
              <a:t>Public Key </a:t>
            </a:r>
            <a:r>
              <a:rPr lang="en" sz="1000">
                <a:solidFill>
                  <a:schemeClr val="lt1"/>
                </a:solidFill>
              </a:rPr>
              <a:t>(B)</a:t>
            </a:r>
            <a:r>
              <a:rPr lang="en">
                <a:solidFill>
                  <a:schemeClr val="lt1"/>
                </a:solidFill>
              </a:rPr>
              <a:t>, </a:t>
            </a:r>
            <a:r>
              <a:rPr b="1" lang="en">
                <a:solidFill>
                  <a:schemeClr val="lt1"/>
                </a:solidFill>
              </a:rPr>
              <a:t>Identity</a:t>
            </a:r>
            <a:r>
              <a:rPr lang="en">
                <a:solidFill>
                  <a:schemeClr val="lt1"/>
                </a:solidFill>
              </a:rPr>
              <a:t> </a:t>
            </a:r>
            <a:r>
              <a:rPr lang="en" sz="1000">
                <a:solidFill>
                  <a:schemeClr val="lt1"/>
                </a:solidFill>
              </a:rPr>
              <a:t>(ID)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440" name="Google Shape;440;p62"/>
          <p:cNvSpPr/>
          <p:nvPr/>
        </p:nvSpPr>
        <p:spPr>
          <a:xfrm>
            <a:off x="4462188" y="3805875"/>
            <a:ext cx="1681800" cy="289800"/>
          </a:xfrm>
          <a:prstGeom prst="rect">
            <a:avLst/>
          </a:prstGeom>
          <a:noFill/>
          <a:ln cap="flat" cmpd="sng" w="28575">
            <a:solidFill>
              <a:srgbClr val="FB6E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1" name="Google Shape;441;p62"/>
          <p:cNvCxnSpPr/>
          <p:nvPr/>
        </p:nvCxnSpPr>
        <p:spPr>
          <a:xfrm>
            <a:off x="5330988" y="2647949"/>
            <a:ext cx="600" cy="942300"/>
          </a:xfrm>
          <a:prstGeom prst="straightConnector1">
            <a:avLst/>
          </a:prstGeom>
          <a:noFill/>
          <a:ln cap="flat" cmpd="sng" w="19050">
            <a:solidFill>
              <a:srgbClr val="FB6E4E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2" name="Google Shape;442;p62"/>
          <p:cNvCxnSpPr/>
          <p:nvPr/>
        </p:nvCxnSpPr>
        <p:spPr>
          <a:xfrm flipH="1">
            <a:off x="1835975" y="2812600"/>
            <a:ext cx="900" cy="342300"/>
          </a:xfrm>
          <a:prstGeom prst="straightConnector1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3" name="Google Shape;443;p62"/>
          <p:cNvCxnSpPr/>
          <p:nvPr/>
        </p:nvCxnSpPr>
        <p:spPr>
          <a:xfrm flipH="1" rot="10800000">
            <a:off x="6875150" y="2389350"/>
            <a:ext cx="559800" cy="1276200"/>
          </a:xfrm>
          <a:prstGeom prst="straightConnector1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444" name="Google Shape;444;p62"/>
          <p:cNvGrpSpPr/>
          <p:nvPr/>
        </p:nvGrpSpPr>
        <p:grpSpPr>
          <a:xfrm>
            <a:off x="1095276" y="3126400"/>
            <a:ext cx="3405900" cy="329100"/>
            <a:chOff x="50476" y="3240350"/>
            <a:chExt cx="3405900" cy="329100"/>
          </a:xfrm>
        </p:grpSpPr>
        <p:sp>
          <p:nvSpPr>
            <p:cNvPr id="445" name="Google Shape;445;p62"/>
            <p:cNvSpPr txBox="1"/>
            <p:nvPr/>
          </p:nvSpPr>
          <p:spPr>
            <a:xfrm>
              <a:off x="50476" y="3240350"/>
              <a:ext cx="3405900" cy="32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chemeClr val="lt1"/>
                  </a:solidFill>
                </a:rPr>
                <a:t>B </a:t>
              </a:r>
              <a:r>
                <a:rPr b="1" baseline="30000" lang="en" sz="1500">
                  <a:solidFill>
                    <a:schemeClr val="lt1"/>
                  </a:solidFill>
                </a:rPr>
                <a:t>x</a:t>
              </a:r>
              <a:r>
                <a:rPr b="1" lang="en">
                  <a:solidFill>
                    <a:schemeClr val="lt1"/>
                  </a:solidFill>
                </a:rPr>
                <a:t>  = Ephemeral_Secret</a:t>
              </a:r>
              <a:endParaRPr sz="1000">
                <a:solidFill>
                  <a:schemeClr val="lt1"/>
                </a:solidFill>
              </a:endParaRPr>
            </a:p>
          </p:txBody>
        </p:sp>
        <p:cxnSp>
          <p:nvCxnSpPr>
            <p:cNvPr id="446" name="Google Shape;446;p62"/>
            <p:cNvCxnSpPr/>
            <p:nvPr/>
          </p:nvCxnSpPr>
          <p:spPr>
            <a:xfrm>
              <a:off x="726750" y="3491875"/>
              <a:ext cx="115500" cy="300"/>
            </a:xfrm>
            <a:prstGeom prst="straightConnector1">
              <a:avLst/>
            </a:prstGeom>
            <a:noFill/>
            <a:ln cap="flat" cmpd="sng" w="19050">
              <a:solidFill>
                <a:srgbClr val="FF00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7" name="Google Shape;447;p62"/>
            <p:cNvCxnSpPr/>
            <p:nvPr/>
          </p:nvCxnSpPr>
          <p:spPr>
            <a:xfrm>
              <a:off x="906075" y="3415900"/>
              <a:ext cx="68400" cy="0"/>
            </a:xfrm>
            <a:prstGeom prst="straightConnector1">
              <a:avLst/>
            </a:prstGeom>
            <a:noFill/>
            <a:ln cap="flat" cmpd="sng" w="9525">
              <a:solidFill>
                <a:srgbClr val="00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448" name="Google Shape;448;p62"/>
          <p:cNvSpPr txBox="1"/>
          <p:nvPr/>
        </p:nvSpPr>
        <p:spPr>
          <a:xfrm>
            <a:off x="50475" y="4253900"/>
            <a:ext cx="2271000" cy="329100"/>
          </a:xfrm>
          <a:prstGeom prst="rect">
            <a:avLst/>
          </a:prstGeom>
          <a:noFill/>
          <a:ln cap="flat" cmpd="sng" w="28575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</a:rPr>
              <a:t>Client Session Keys </a:t>
            </a:r>
            <a:r>
              <a:rPr b="1" lang="en" sz="900">
                <a:solidFill>
                  <a:schemeClr val="lt1"/>
                </a:solidFill>
              </a:rPr>
              <a:t>(x, X)</a:t>
            </a:r>
            <a:endParaRPr sz="500">
              <a:solidFill>
                <a:schemeClr val="lt1"/>
              </a:solidFill>
            </a:endParaRPr>
          </a:p>
        </p:txBody>
      </p:sp>
      <p:cxnSp>
        <p:nvCxnSpPr>
          <p:cNvPr id="449" name="Google Shape;449;p62"/>
          <p:cNvCxnSpPr/>
          <p:nvPr/>
        </p:nvCxnSpPr>
        <p:spPr>
          <a:xfrm rot="10800000">
            <a:off x="1994150" y="3419225"/>
            <a:ext cx="6300" cy="945600"/>
          </a:xfrm>
          <a:prstGeom prst="straightConnector1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50" name="Google Shape;450;p62"/>
          <p:cNvCxnSpPr/>
          <p:nvPr/>
        </p:nvCxnSpPr>
        <p:spPr>
          <a:xfrm flipH="1">
            <a:off x="3264250" y="3454825"/>
            <a:ext cx="3300" cy="3552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1" name="Google Shape;451;p62"/>
          <p:cNvSpPr/>
          <p:nvPr/>
        </p:nvSpPr>
        <p:spPr>
          <a:xfrm>
            <a:off x="7185600" y="1908025"/>
            <a:ext cx="1216800" cy="311100"/>
          </a:xfrm>
          <a:prstGeom prst="rect">
            <a:avLst/>
          </a:prstGeom>
          <a:noFill/>
          <a:ln cap="flat" cmpd="sng" w="2857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62"/>
          <p:cNvSpPr/>
          <p:nvPr/>
        </p:nvSpPr>
        <p:spPr>
          <a:xfrm rot="5400000">
            <a:off x="4463275" y="-1719325"/>
            <a:ext cx="604800" cy="7284300"/>
          </a:xfrm>
          <a:prstGeom prst="corner">
            <a:avLst>
              <a:gd fmla="val 999029" name="adj1"/>
              <a:gd fmla="val 43467" name="adj2"/>
            </a:avLst>
          </a:prstGeom>
          <a:noFill/>
          <a:ln cap="flat" cmpd="sng" w="19050">
            <a:solidFill>
              <a:srgbClr val="FB6E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Google Shape;457;p63"/>
          <p:cNvPicPr preferRelativeResize="0"/>
          <p:nvPr/>
        </p:nvPicPr>
        <p:blipFill rotWithShape="1">
          <a:blip r:embed="rId3">
            <a:alphaModFix/>
          </a:blip>
          <a:srcRect b="13726" l="74587" r="6204" t="13726"/>
          <a:stretch/>
        </p:blipFill>
        <p:spPr>
          <a:xfrm rot="5400000">
            <a:off x="1002512" y="2365587"/>
            <a:ext cx="1783050" cy="3788076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63"/>
          <p:cNvSpPr/>
          <p:nvPr/>
        </p:nvSpPr>
        <p:spPr>
          <a:xfrm>
            <a:off x="3773850" y="-7650"/>
            <a:ext cx="5370300" cy="5158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63"/>
          <p:cNvSpPr/>
          <p:nvPr/>
        </p:nvSpPr>
        <p:spPr>
          <a:xfrm>
            <a:off x="571225" y="450299"/>
            <a:ext cx="2762700" cy="13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obfs5</a:t>
            </a:r>
            <a:endParaRPr b="1" sz="3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B6D7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60" name="Google Shape;460;p63"/>
          <p:cNvCxnSpPr/>
          <p:nvPr/>
        </p:nvCxnSpPr>
        <p:spPr>
          <a:xfrm>
            <a:off x="571217" y="1120343"/>
            <a:ext cx="648300" cy="0"/>
          </a:xfrm>
          <a:prstGeom prst="straightConnector1">
            <a:avLst/>
          </a:prstGeom>
          <a:noFill/>
          <a:ln cap="flat" cmpd="sng" w="762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1" name="Google Shape;461;p63"/>
          <p:cNvSpPr txBox="1"/>
          <p:nvPr/>
        </p:nvSpPr>
        <p:spPr>
          <a:xfrm>
            <a:off x="4235025" y="278725"/>
            <a:ext cx="4095900" cy="27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Forward Secrecy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Replay Resistance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Probe Resistance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Fingerprinting Resistance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Strong Obfuscation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XChaCha20Poly1305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62" name="Google Shape;462;p63"/>
          <p:cNvCxnSpPr/>
          <p:nvPr/>
        </p:nvCxnSpPr>
        <p:spPr>
          <a:xfrm>
            <a:off x="4235025" y="1811200"/>
            <a:ext cx="409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3" name="Google Shape;463;p63"/>
          <p:cNvCxnSpPr/>
          <p:nvPr/>
        </p:nvCxnSpPr>
        <p:spPr>
          <a:xfrm>
            <a:off x="4235025" y="1851975"/>
            <a:ext cx="409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64"/>
          <p:cNvSpPr/>
          <p:nvPr/>
        </p:nvSpPr>
        <p:spPr>
          <a:xfrm>
            <a:off x="-5150" y="-7650"/>
            <a:ext cx="4739100" cy="5158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64"/>
          <p:cNvSpPr txBox="1"/>
          <p:nvPr/>
        </p:nvSpPr>
        <p:spPr>
          <a:xfrm>
            <a:off x="574225" y="691350"/>
            <a:ext cx="35580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b="1" lang="en" sz="3200">
                <a:latin typeface="Roboto"/>
                <a:ea typeface="Roboto"/>
                <a:cs typeface="Roboto"/>
                <a:sym typeface="Roboto"/>
              </a:rPr>
              <a:t>Post Quantum Cryptography</a:t>
            </a:r>
            <a:endParaRPr b="1" sz="32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470" name="Google Shape;470;p64"/>
          <p:cNvGrpSpPr/>
          <p:nvPr/>
        </p:nvGrpSpPr>
        <p:grpSpPr>
          <a:xfrm>
            <a:off x="5030400" y="718675"/>
            <a:ext cx="4176467" cy="1115904"/>
            <a:chOff x="5220571" y="718683"/>
            <a:chExt cx="3986700" cy="1115904"/>
          </a:xfrm>
        </p:grpSpPr>
        <p:sp>
          <p:nvSpPr>
            <p:cNvPr id="471" name="Google Shape;471;p64"/>
            <p:cNvSpPr txBox="1"/>
            <p:nvPr/>
          </p:nvSpPr>
          <p:spPr>
            <a:xfrm>
              <a:off x="5288723" y="1465288"/>
              <a:ext cx="3280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The encoding scheme for Kyber (and ML-KEM) keys has a uniquely identifiable pattern.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472" name="Google Shape;472;p64"/>
            <p:cNvCxnSpPr/>
            <p:nvPr/>
          </p:nvCxnSpPr>
          <p:spPr>
            <a:xfrm rot="10800000">
              <a:off x="5277172" y="1389625"/>
              <a:ext cx="3280500" cy="0"/>
            </a:xfrm>
            <a:prstGeom prst="straightConnector1">
              <a:avLst/>
            </a:prstGeom>
            <a:noFill/>
            <a:ln cap="flat" cmpd="sng" w="38100">
              <a:solidFill>
                <a:srgbClr val="FB6E4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73" name="Google Shape;473;p64"/>
            <p:cNvSpPr txBox="1"/>
            <p:nvPr/>
          </p:nvSpPr>
          <p:spPr>
            <a:xfrm>
              <a:off x="5220571" y="718683"/>
              <a:ext cx="3986700" cy="59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Kyber &amp; ML-KEM are</a:t>
              </a:r>
              <a:endParaRPr b="1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Distinguishable from Uniform Random</a:t>
              </a:r>
              <a:endParaRPr b="1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474" name="Google Shape;474;p64"/>
          <p:cNvCxnSpPr/>
          <p:nvPr/>
        </p:nvCxnSpPr>
        <p:spPr>
          <a:xfrm>
            <a:off x="571217" y="510743"/>
            <a:ext cx="648300" cy="0"/>
          </a:xfrm>
          <a:prstGeom prst="straightConnector1">
            <a:avLst/>
          </a:prstGeom>
          <a:noFill/>
          <a:ln cap="flat" cmpd="sng" w="762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75" name="Google Shape;475;p64"/>
          <p:cNvPicPr preferRelativeResize="0"/>
          <p:nvPr/>
        </p:nvPicPr>
        <p:blipFill rotWithShape="1">
          <a:blip r:embed="rId3">
            <a:alphaModFix/>
          </a:blip>
          <a:srcRect b="0" l="5979" r="12007" t="0"/>
          <a:stretch/>
        </p:blipFill>
        <p:spPr>
          <a:xfrm>
            <a:off x="246900" y="1853050"/>
            <a:ext cx="4235000" cy="29508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6" name="Google Shape;476;p64"/>
          <p:cNvGrpSpPr/>
          <p:nvPr/>
        </p:nvGrpSpPr>
        <p:grpSpPr>
          <a:xfrm>
            <a:off x="4733950" y="2633225"/>
            <a:ext cx="4399500" cy="2540000"/>
            <a:chOff x="4733950" y="2633225"/>
            <a:chExt cx="4399500" cy="2540000"/>
          </a:xfrm>
        </p:grpSpPr>
        <p:grpSp>
          <p:nvGrpSpPr>
            <p:cNvPr id="477" name="Google Shape;477;p64"/>
            <p:cNvGrpSpPr/>
            <p:nvPr/>
          </p:nvGrpSpPr>
          <p:grpSpPr>
            <a:xfrm>
              <a:off x="5048750" y="2633225"/>
              <a:ext cx="3486275" cy="1318200"/>
              <a:chOff x="5048750" y="2633225"/>
              <a:chExt cx="3486275" cy="1318200"/>
            </a:xfrm>
          </p:grpSpPr>
          <p:sp>
            <p:nvSpPr>
              <p:cNvPr id="478" name="Google Shape;478;p64"/>
              <p:cNvSpPr txBox="1"/>
              <p:nvPr/>
            </p:nvSpPr>
            <p:spPr>
              <a:xfrm>
                <a:off x="5136325" y="3129425"/>
                <a:ext cx="3398700" cy="82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The proposed </a:t>
                </a:r>
                <a:r>
                  <a:rPr b="1" lang="en" sz="1200">
                    <a:solidFill>
                      <a:srgbClr val="C45C5D"/>
                    </a:solidFill>
                    <a:latin typeface="Roboto"/>
                    <a:ea typeface="Roboto"/>
                    <a:cs typeface="Roboto"/>
                    <a:sym typeface="Roboto"/>
                  </a:rPr>
                  <a:t>Kemeleon</a:t>
                </a:r>
                <a:r>
                  <a:rPr lang="en" sz="1200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 encoding scheme* allows ML-KEM (and Kyber) Encapsulation Keys and Ciphertexts to be serialized indistinguishably from uniform random.</a:t>
                </a:r>
                <a:endParaRPr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cxnSp>
            <p:nvCxnSpPr>
              <p:cNvPr id="479" name="Google Shape;479;p64"/>
              <p:cNvCxnSpPr/>
              <p:nvPr/>
            </p:nvCxnSpPr>
            <p:spPr>
              <a:xfrm rot="10800000">
                <a:off x="5200972" y="2999375"/>
                <a:ext cx="3280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B6E4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480" name="Google Shape;480;p64"/>
              <p:cNvSpPr txBox="1"/>
              <p:nvPr/>
            </p:nvSpPr>
            <p:spPr>
              <a:xfrm>
                <a:off x="5048750" y="2633225"/>
                <a:ext cx="19185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800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 =&gt; Kemeleon!</a:t>
                </a:r>
                <a:endParaRPr b="1" sz="18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481" name="Google Shape;481;p64"/>
            <p:cNvSpPr txBox="1"/>
            <p:nvPr/>
          </p:nvSpPr>
          <p:spPr>
            <a:xfrm>
              <a:off x="4733950" y="4803925"/>
              <a:ext cx="439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</a:rPr>
                <a:t>*</a:t>
              </a:r>
              <a:r>
                <a:rPr lang="en" sz="1200">
                  <a:solidFill>
                    <a:schemeClr val="lt1"/>
                  </a:solidFill>
                </a:rPr>
                <a:t>Obfuscated Key Exchange </a:t>
              </a:r>
              <a:r>
                <a:rPr lang="en" sz="900">
                  <a:solidFill>
                    <a:schemeClr val="lt1"/>
                  </a:solidFill>
                </a:rPr>
                <a:t>by Günther, Stebila, and Veitch</a:t>
              </a:r>
              <a:endParaRPr sz="90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65"/>
          <p:cNvSpPr/>
          <p:nvPr/>
        </p:nvSpPr>
        <p:spPr>
          <a:xfrm>
            <a:off x="-5150" y="-7650"/>
            <a:ext cx="3837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65"/>
          <p:cNvSpPr txBox="1"/>
          <p:nvPr/>
        </p:nvSpPr>
        <p:spPr>
          <a:xfrm>
            <a:off x="574225" y="691350"/>
            <a:ext cx="3558000" cy="20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Roboto"/>
                <a:ea typeface="Roboto"/>
                <a:cs typeface="Roboto"/>
                <a:sym typeface="Roboto"/>
              </a:rPr>
              <a:t>Post-Quantum Forward Secrecy</a:t>
            </a:r>
            <a:endParaRPr b="1" sz="3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t/>
            </a:r>
            <a:endParaRPr b="1" sz="32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88" name="Google Shape;488;p65"/>
          <p:cNvCxnSpPr/>
          <p:nvPr/>
        </p:nvCxnSpPr>
        <p:spPr>
          <a:xfrm>
            <a:off x="571217" y="510743"/>
            <a:ext cx="648300" cy="0"/>
          </a:xfrm>
          <a:prstGeom prst="straightConnector1">
            <a:avLst/>
          </a:prstGeom>
          <a:noFill/>
          <a:ln cap="flat" cmpd="sng" w="762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9" name="Google Shape;489;p65"/>
          <p:cNvSpPr txBox="1"/>
          <p:nvPr/>
        </p:nvSpPr>
        <p:spPr>
          <a:xfrm>
            <a:off x="4572000" y="2025275"/>
            <a:ext cx="42054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Traffic stored today cannot be decrypted at a future date </a:t>
            </a: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without access to the session secret keys</a:t>
            </a: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, even if the </a:t>
            </a: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adversary</a:t>
            </a: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has access to a quantum computer. 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90" name="Google Shape;490;p65"/>
          <p:cNvPicPr preferRelativeResize="0"/>
          <p:nvPr/>
        </p:nvPicPr>
        <p:blipFill rotWithShape="1">
          <a:blip r:embed="rId3">
            <a:alphaModFix/>
          </a:blip>
          <a:srcRect b="49580" l="-49860" r="49860" t="-49580"/>
          <a:stretch/>
        </p:blipFill>
        <p:spPr>
          <a:xfrm rot="5400000">
            <a:off x="-275904" y="955162"/>
            <a:ext cx="4389125" cy="438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" name="Google Shape;495;p66"/>
          <p:cNvPicPr preferRelativeResize="0"/>
          <p:nvPr/>
        </p:nvPicPr>
        <p:blipFill rotWithShape="1">
          <a:blip r:embed="rId3">
            <a:alphaModFix/>
          </a:blip>
          <a:srcRect b="13726" l="74587" r="6204" t="13726"/>
          <a:stretch/>
        </p:blipFill>
        <p:spPr>
          <a:xfrm rot="5400000">
            <a:off x="1002512" y="2365587"/>
            <a:ext cx="1783050" cy="3788076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66"/>
          <p:cNvSpPr/>
          <p:nvPr/>
        </p:nvSpPr>
        <p:spPr>
          <a:xfrm>
            <a:off x="3773850" y="-7650"/>
            <a:ext cx="5370300" cy="5158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66"/>
          <p:cNvSpPr/>
          <p:nvPr/>
        </p:nvSpPr>
        <p:spPr>
          <a:xfrm>
            <a:off x="571225" y="450299"/>
            <a:ext cx="2762700" cy="13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obfs5</a:t>
            </a:r>
            <a:endParaRPr b="1" sz="3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B6D7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98" name="Google Shape;498;p66"/>
          <p:cNvCxnSpPr/>
          <p:nvPr/>
        </p:nvCxnSpPr>
        <p:spPr>
          <a:xfrm>
            <a:off x="571217" y="1120343"/>
            <a:ext cx="648300" cy="0"/>
          </a:xfrm>
          <a:prstGeom prst="straightConnector1">
            <a:avLst/>
          </a:prstGeom>
          <a:noFill/>
          <a:ln cap="flat" cmpd="sng" w="762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9" name="Google Shape;499;p66"/>
          <p:cNvSpPr txBox="1"/>
          <p:nvPr/>
        </p:nvSpPr>
        <p:spPr>
          <a:xfrm>
            <a:off x="4235025" y="278725"/>
            <a:ext cx="4095900" cy="31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Forward Secrecy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Replay Resistance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Probe Resistance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Fingerprinting Resistance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Strong Obfuscation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XChaCha20Poly1305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Post Quantum Forward Secret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00" name="Google Shape;500;p66"/>
          <p:cNvCxnSpPr/>
          <p:nvPr/>
        </p:nvCxnSpPr>
        <p:spPr>
          <a:xfrm>
            <a:off x="4235025" y="1811200"/>
            <a:ext cx="409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1" name="Google Shape;501;p66"/>
          <p:cNvCxnSpPr/>
          <p:nvPr/>
        </p:nvCxnSpPr>
        <p:spPr>
          <a:xfrm>
            <a:off x="4235025" y="1851975"/>
            <a:ext cx="409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67"/>
          <p:cNvSpPr/>
          <p:nvPr/>
        </p:nvSpPr>
        <p:spPr>
          <a:xfrm>
            <a:off x="-5150" y="-7650"/>
            <a:ext cx="9144000" cy="2772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67"/>
          <p:cNvSpPr txBox="1"/>
          <p:nvPr/>
        </p:nvSpPr>
        <p:spPr>
          <a:xfrm>
            <a:off x="345625" y="691350"/>
            <a:ext cx="3558000" cy="8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Roboto"/>
                <a:ea typeface="Roboto"/>
                <a:cs typeface="Roboto"/>
                <a:sym typeface="Roboto"/>
              </a:rPr>
              <a:t>HPKE &amp;</a:t>
            </a:r>
            <a:endParaRPr b="1" sz="3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None/>
            </a:pPr>
            <a:r>
              <a:rPr b="1" lang="en" sz="2400">
                <a:latin typeface="Roboto"/>
                <a:ea typeface="Roboto"/>
                <a:cs typeface="Roboto"/>
                <a:sym typeface="Roboto"/>
              </a:rPr>
              <a:t>Hybrid</a:t>
            </a:r>
            <a:r>
              <a:rPr b="1" lang="en" sz="2400">
                <a:latin typeface="Roboto"/>
                <a:ea typeface="Roboto"/>
                <a:cs typeface="Roboto"/>
                <a:sym typeface="Roboto"/>
              </a:rPr>
              <a:t> Key Establishment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08" name="Google Shape;508;p67"/>
          <p:cNvCxnSpPr/>
          <p:nvPr/>
        </p:nvCxnSpPr>
        <p:spPr>
          <a:xfrm>
            <a:off x="571217" y="510743"/>
            <a:ext cx="648300" cy="0"/>
          </a:xfrm>
          <a:prstGeom prst="straightConnector1">
            <a:avLst/>
          </a:prstGeom>
          <a:noFill/>
          <a:ln cap="flat" cmpd="sng" w="762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509" name="Google Shape;509;p67"/>
          <p:cNvGrpSpPr/>
          <p:nvPr/>
        </p:nvGrpSpPr>
        <p:grpSpPr>
          <a:xfrm>
            <a:off x="5048048" y="413875"/>
            <a:ext cx="3738747" cy="2050200"/>
            <a:chOff x="5277172" y="730225"/>
            <a:chExt cx="3495790" cy="2050200"/>
          </a:xfrm>
        </p:grpSpPr>
        <p:sp>
          <p:nvSpPr>
            <p:cNvPr id="510" name="Google Shape;510;p67"/>
            <p:cNvSpPr txBox="1"/>
            <p:nvPr/>
          </p:nvSpPr>
          <p:spPr>
            <a:xfrm>
              <a:off x="5288723" y="1302625"/>
              <a:ext cx="3280500" cy="147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D0E0F"/>
                  </a:solidFill>
                  <a:latin typeface="Roboto"/>
                  <a:ea typeface="Roboto"/>
                  <a:cs typeface="Roboto"/>
                  <a:sym typeface="Roboto"/>
                </a:rPr>
                <a:t>As suggested by many cryptography experts, hybrid key establishment schemes are the safest options in the transition to Post-Quantum primitives.</a:t>
              </a:r>
              <a:endParaRPr sz="1200">
                <a:solidFill>
                  <a:srgbClr val="0D0E0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D0E0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D0E0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D0E0F"/>
                  </a:solidFill>
                  <a:latin typeface="Roboto"/>
                  <a:ea typeface="Roboto"/>
                  <a:cs typeface="Roboto"/>
                  <a:sym typeface="Roboto"/>
                </a:rPr>
                <a:t>By combining </a:t>
              </a:r>
              <a:r>
                <a:rPr lang="en" sz="1200" u="sng">
                  <a:solidFill>
                    <a:srgbClr val="0D0E0F"/>
                  </a:solidFill>
                  <a:latin typeface="Roboto"/>
                  <a:ea typeface="Roboto"/>
                  <a:cs typeface="Roboto"/>
                  <a:sym typeface="Roboto"/>
                </a:rPr>
                <a:t>Elligator2</a:t>
              </a:r>
              <a:r>
                <a:rPr lang="en" sz="1200">
                  <a:solidFill>
                    <a:srgbClr val="0D0E0F"/>
                  </a:solidFill>
                  <a:latin typeface="Roboto"/>
                  <a:ea typeface="Roboto"/>
                  <a:cs typeface="Roboto"/>
                  <a:sym typeface="Roboto"/>
                </a:rPr>
                <a:t>, </a:t>
              </a:r>
              <a:r>
                <a:rPr lang="en" sz="1200" u="sng">
                  <a:solidFill>
                    <a:srgbClr val="0D0E0F"/>
                  </a:solidFill>
                  <a:latin typeface="Roboto"/>
                  <a:ea typeface="Roboto"/>
                  <a:cs typeface="Roboto"/>
                  <a:sym typeface="Roboto"/>
                </a:rPr>
                <a:t>Kemeleon</a:t>
              </a:r>
              <a:r>
                <a:rPr lang="en" sz="1200">
                  <a:solidFill>
                    <a:srgbClr val="0D0E0F"/>
                  </a:solidFill>
                  <a:latin typeface="Roboto"/>
                  <a:ea typeface="Roboto"/>
                  <a:cs typeface="Roboto"/>
                  <a:sym typeface="Roboto"/>
                </a:rPr>
                <a:t>, and </a:t>
              </a:r>
              <a:r>
                <a:rPr lang="en" sz="1200" u="sng">
                  <a:solidFill>
                    <a:srgbClr val="0D0E0F"/>
                  </a:solidFill>
                  <a:latin typeface="Roboto"/>
                  <a:ea typeface="Roboto"/>
                  <a:cs typeface="Roboto"/>
                  <a:sym typeface="Roboto"/>
                </a:rPr>
                <a:t>X-Wing</a:t>
              </a:r>
              <a:r>
                <a:rPr lang="en" sz="1200">
                  <a:solidFill>
                    <a:srgbClr val="0D0E0F"/>
                  </a:solidFill>
                  <a:latin typeface="Roboto"/>
                  <a:ea typeface="Roboto"/>
                  <a:cs typeface="Roboto"/>
                  <a:sym typeface="Roboto"/>
                </a:rPr>
                <a:t> we have a fully obfuscated Hybrid KEM. </a:t>
              </a:r>
              <a:endParaRPr sz="1200">
                <a:solidFill>
                  <a:srgbClr val="0D0E0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D0E0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511" name="Google Shape;511;p67"/>
            <p:cNvCxnSpPr/>
            <p:nvPr/>
          </p:nvCxnSpPr>
          <p:spPr>
            <a:xfrm rot="10800000">
              <a:off x="5277172" y="1172575"/>
              <a:ext cx="3280500" cy="0"/>
            </a:xfrm>
            <a:prstGeom prst="straightConnector1">
              <a:avLst/>
            </a:prstGeom>
            <a:noFill/>
            <a:ln cap="flat" cmpd="sng" w="38100">
              <a:solidFill>
                <a:srgbClr val="FB6E4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512" name="Google Shape;512;p67"/>
            <p:cNvSpPr txBox="1"/>
            <p:nvPr/>
          </p:nvSpPr>
          <p:spPr>
            <a:xfrm>
              <a:off x="5277362" y="730225"/>
              <a:ext cx="3495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600">
                  <a:solidFill>
                    <a:srgbClr val="0D0E0F"/>
                  </a:solidFill>
                  <a:latin typeface="Roboto"/>
                  <a:ea typeface="Roboto"/>
                  <a:cs typeface="Roboto"/>
                  <a:sym typeface="Roboto"/>
                </a:rPr>
                <a:t>X-Wing</a:t>
              </a:r>
              <a:r>
                <a:rPr b="1" lang="en" sz="1800">
                  <a:solidFill>
                    <a:srgbClr val="0D0E0F"/>
                  </a:solidFill>
                  <a:latin typeface="Roboto"/>
                  <a:ea typeface="Roboto"/>
                  <a:cs typeface="Roboto"/>
                  <a:sym typeface="Roboto"/>
                </a:rPr>
                <a:t> = ML-KEM + ECDHKEM</a:t>
              </a:r>
              <a:endParaRPr b="1" sz="1800">
                <a:solidFill>
                  <a:srgbClr val="0D0E0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513" name="Google Shape;513;p67"/>
          <p:cNvSpPr txBox="1"/>
          <p:nvPr/>
        </p:nvSpPr>
        <p:spPr>
          <a:xfrm>
            <a:off x="4867300" y="4817375"/>
            <a:ext cx="4148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X-Wing: The Hybrid KEM You’ve Been Looking For - </a:t>
            </a:r>
            <a:r>
              <a:rPr i="1"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Barbosa et. al</a:t>
            </a:r>
            <a:endParaRPr sz="1200">
              <a:solidFill>
                <a:schemeClr val="lt1"/>
              </a:solidFill>
            </a:endParaRPr>
          </a:p>
        </p:txBody>
      </p:sp>
      <p:pic>
        <p:nvPicPr>
          <p:cNvPr id="514" name="Google Shape;514;p67"/>
          <p:cNvPicPr preferRelativeResize="0"/>
          <p:nvPr/>
        </p:nvPicPr>
        <p:blipFill rotWithShape="1">
          <a:blip r:embed="rId3">
            <a:alphaModFix/>
          </a:blip>
          <a:srcRect b="66787" l="0" r="0" t="0"/>
          <a:stretch/>
        </p:blipFill>
        <p:spPr>
          <a:xfrm>
            <a:off x="526800" y="2947050"/>
            <a:ext cx="8289527" cy="1612274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67"/>
          <p:cNvSpPr/>
          <p:nvPr/>
        </p:nvSpPr>
        <p:spPr>
          <a:xfrm>
            <a:off x="1473475" y="4253500"/>
            <a:ext cx="1759500" cy="252300"/>
          </a:xfrm>
          <a:prstGeom prst="rect">
            <a:avLst/>
          </a:prstGeom>
          <a:solidFill>
            <a:srgbClr val="0D0E0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67"/>
          <p:cNvSpPr/>
          <p:nvPr/>
        </p:nvSpPr>
        <p:spPr>
          <a:xfrm>
            <a:off x="1170775" y="3589000"/>
            <a:ext cx="7293600" cy="307500"/>
          </a:xfrm>
          <a:prstGeom prst="rect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" name="Google Shape;521;p68"/>
          <p:cNvPicPr preferRelativeResize="0"/>
          <p:nvPr/>
        </p:nvPicPr>
        <p:blipFill rotWithShape="1">
          <a:blip r:embed="rId3">
            <a:alphaModFix/>
          </a:blip>
          <a:srcRect b="13726" l="74587" r="6204" t="13726"/>
          <a:stretch/>
        </p:blipFill>
        <p:spPr>
          <a:xfrm rot="5400000">
            <a:off x="1002512" y="2365587"/>
            <a:ext cx="1783050" cy="3788076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68"/>
          <p:cNvSpPr/>
          <p:nvPr/>
        </p:nvSpPr>
        <p:spPr>
          <a:xfrm>
            <a:off x="3773850" y="-7650"/>
            <a:ext cx="5370300" cy="5158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68"/>
          <p:cNvSpPr/>
          <p:nvPr/>
        </p:nvSpPr>
        <p:spPr>
          <a:xfrm>
            <a:off x="571225" y="450299"/>
            <a:ext cx="2762700" cy="13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obfs5</a:t>
            </a:r>
            <a:endParaRPr b="1" sz="3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B6D7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24" name="Google Shape;524;p68"/>
          <p:cNvCxnSpPr/>
          <p:nvPr/>
        </p:nvCxnSpPr>
        <p:spPr>
          <a:xfrm>
            <a:off x="571217" y="1120343"/>
            <a:ext cx="648300" cy="0"/>
          </a:xfrm>
          <a:prstGeom prst="straightConnector1">
            <a:avLst/>
          </a:prstGeom>
          <a:noFill/>
          <a:ln cap="flat" cmpd="sng" w="762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5" name="Google Shape;525;p68"/>
          <p:cNvSpPr txBox="1"/>
          <p:nvPr/>
        </p:nvSpPr>
        <p:spPr>
          <a:xfrm>
            <a:off x="4235025" y="278725"/>
            <a:ext cx="4095900" cy="35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Forward Secrecy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Replay Resistance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Probe Resistance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Fingerprinting Resistance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Strong Obfuscation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XChaCha20Poly1305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Post Quantum Forward Secret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spcBef>
                <a:spcPts val="1000"/>
              </a:spcBef>
              <a:spcAft>
                <a:spcPts val="0"/>
              </a:spcAft>
              <a:buSzPts val="1800"/>
              <a:buFont typeface="Roboto"/>
              <a:buChar char="○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HPKE / Hybrid KEM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26" name="Google Shape;526;p68"/>
          <p:cNvCxnSpPr/>
          <p:nvPr/>
        </p:nvCxnSpPr>
        <p:spPr>
          <a:xfrm>
            <a:off x="4235025" y="1811200"/>
            <a:ext cx="409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7" name="Google Shape;527;p68"/>
          <p:cNvCxnSpPr/>
          <p:nvPr/>
        </p:nvCxnSpPr>
        <p:spPr>
          <a:xfrm>
            <a:off x="4235025" y="1851975"/>
            <a:ext cx="409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69"/>
          <p:cNvSpPr/>
          <p:nvPr/>
        </p:nvSpPr>
        <p:spPr>
          <a:xfrm>
            <a:off x="2652975" y="195825"/>
            <a:ext cx="5465400" cy="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HS </a:t>
            </a: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Extensions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533" name="Google Shape;533;p69"/>
          <p:cNvGrpSpPr/>
          <p:nvPr/>
        </p:nvGrpSpPr>
        <p:grpSpPr>
          <a:xfrm>
            <a:off x="837922" y="1753600"/>
            <a:ext cx="2948100" cy="1419575"/>
            <a:chOff x="285472" y="1929500"/>
            <a:chExt cx="2948100" cy="1419575"/>
          </a:xfrm>
        </p:grpSpPr>
        <p:sp>
          <p:nvSpPr>
            <p:cNvPr id="534" name="Google Shape;534;p69"/>
            <p:cNvSpPr txBox="1"/>
            <p:nvPr/>
          </p:nvSpPr>
          <p:spPr>
            <a:xfrm>
              <a:off x="293775" y="2425675"/>
              <a:ext cx="24276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By using </a:t>
              </a:r>
              <a:r>
                <a:rPr b="1"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NTor V3</a:t>
              </a: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as a starting point for the obfs5 handshake we gain the ability to include client data in the ClientHello message </a:t>
              </a:r>
              <a:r>
                <a:rPr lang="en" sz="10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(encrypted under the node’s identity key)</a:t>
              </a: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  <a:endParaRPr b="1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35" name="Google Shape;535;p69"/>
            <p:cNvSpPr txBox="1"/>
            <p:nvPr/>
          </p:nvSpPr>
          <p:spPr>
            <a:xfrm>
              <a:off x="285472" y="1929500"/>
              <a:ext cx="2948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Early Data</a:t>
              </a:r>
              <a:endParaRPr/>
            </a:p>
          </p:txBody>
        </p:sp>
        <p:cxnSp>
          <p:nvCxnSpPr>
            <p:cNvPr id="536" name="Google Shape;536;p69"/>
            <p:cNvCxnSpPr/>
            <p:nvPr/>
          </p:nvCxnSpPr>
          <p:spPr>
            <a:xfrm rot="10800000">
              <a:off x="293775" y="2305175"/>
              <a:ext cx="2489400" cy="0"/>
            </a:xfrm>
            <a:prstGeom prst="straightConnector1">
              <a:avLst/>
            </a:prstGeom>
            <a:noFill/>
            <a:ln cap="flat" cmpd="sng" w="38100">
              <a:solidFill>
                <a:srgbClr val="FB6E4E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537" name="Google Shape;537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7050" y="1050300"/>
            <a:ext cx="646125" cy="4264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8" name="Google Shape;538;p69"/>
          <p:cNvGrpSpPr/>
          <p:nvPr/>
        </p:nvGrpSpPr>
        <p:grpSpPr>
          <a:xfrm>
            <a:off x="715922" y="3450025"/>
            <a:ext cx="2948100" cy="1419575"/>
            <a:chOff x="258722" y="3450025"/>
            <a:chExt cx="2948100" cy="1419575"/>
          </a:xfrm>
        </p:grpSpPr>
        <p:sp>
          <p:nvSpPr>
            <p:cNvPr id="539" name="Google Shape;539;p69"/>
            <p:cNvSpPr txBox="1"/>
            <p:nvPr/>
          </p:nvSpPr>
          <p:spPr>
            <a:xfrm>
              <a:off x="267025" y="3946200"/>
              <a:ext cx="28206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If Clients wish to use an AEAD other than the default a Client Handshake </a:t>
              </a: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extension</a:t>
              </a: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now allows them to do so. This allows devices that</a:t>
              </a: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support it to enable Hardware Accelerated Cryptography.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40" name="Google Shape;540;p69"/>
            <p:cNvSpPr txBox="1"/>
            <p:nvPr/>
          </p:nvSpPr>
          <p:spPr>
            <a:xfrm>
              <a:off x="258722" y="3450025"/>
              <a:ext cx="2948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AEAD Options</a:t>
              </a:r>
              <a:endParaRPr/>
            </a:p>
          </p:txBody>
        </p:sp>
        <p:cxnSp>
          <p:nvCxnSpPr>
            <p:cNvPr id="541" name="Google Shape;541;p69"/>
            <p:cNvCxnSpPr/>
            <p:nvPr/>
          </p:nvCxnSpPr>
          <p:spPr>
            <a:xfrm rot="10800000">
              <a:off x="267025" y="3825700"/>
              <a:ext cx="2489400" cy="0"/>
            </a:xfrm>
            <a:prstGeom prst="straightConnector1">
              <a:avLst/>
            </a:prstGeom>
            <a:noFill/>
            <a:ln cap="flat" cmpd="sng" w="38100">
              <a:solidFill>
                <a:srgbClr val="FB6E4E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542" name="Google Shape;542;p69"/>
          <p:cNvCxnSpPr/>
          <p:nvPr/>
        </p:nvCxnSpPr>
        <p:spPr>
          <a:xfrm>
            <a:off x="2999175" y="3190875"/>
            <a:ext cx="0" cy="547800"/>
          </a:xfrm>
          <a:prstGeom prst="straightConnector1">
            <a:avLst/>
          </a:prstGeom>
          <a:noFill/>
          <a:ln cap="flat" cmpd="sng" w="19050">
            <a:solidFill>
              <a:srgbClr val="D87964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543" name="Google Shape;543;p69"/>
          <p:cNvGrpSpPr/>
          <p:nvPr/>
        </p:nvGrpSpPr>
        <p:grpSpPr>
          <a:xfrm>
            <a:off x="4776197" y="4077475"/>
            <a:ext cx="2948100" cy="865475"/>
            <a:chOff x="3408172" y="4059625"/>
            <a:chExt cx="2948100" cy="865475"/>
          </a:xfrm>
        </p:grpSpPr>
        <p:sp>
          <p:nvSpPr>
            <p:cNvPr id="544" name="Google Shape;544;p69"/>
            <p:cNvSpPr txBox="1"/>
            <p:nvPr/>
          </p:nvSpPr>
          <p:spPr>
            <a:xfrm>
              <a:off x="3416475" y="4555800"/>
              <a:ext cx="2783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Extensions are made available to downstream libraries for their own use.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45" name="Google Shape;545;p69"/>
            <p:cNvSpPr txBox="1"/>
            <p:nvPr/>
          </p:nvSpPr>
          <p:spPr>
            <a:xfrm>
              <a:off x="3408172" y="4059625"/>
              <a:ext cx="2948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Other ??</a:t>
              </a:r>
              <a:endParaRPr/>
            </a:p>
          </p:txBody>
        </p:sp>
        <p:cxnSp>
          <p:nvCxnSpPr>
            <p:cNvPr id="546" name="Google Shape;546;p69"/>
            <p:cNvCxnSpPr/>
            <p:nvPr/>
          </p:nvCxnSpPr>
          <p:spPr>
            <a:xfrm rot="10800000">
              <a:off x="3416475" y="4435300"/>
              <a:ext cx="2489400" cy="0"/>
            </a:xfrm>
            <a:prstGeom prst="straightConnector1">
              <a:avLst/>
            </a:prstGeom>
            <a:noFill/>
            <a:ln cap="flat" cmpd="sng" w="38100">
              <a:solidFill>
                <a:srgbClr val="FB6E4E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547" name="Google Shape;547;p69"/>
          <p:cNvGrpSpPr/>
          <p:nvPr/>
        </p:nvGrpSpPr>
        <p:grpSpPr>
          <a:xfrm>
            <a:off x="5478647" y="2076250"/>
            <a:ext cx="2948100" cy="1419575"/>
            <a:chOff x="3408172" y="2052850"/>
            <a:chExt cx="2948100" cy="1419575"/>
          </a:xfrm>
        </p:grpSpPr>
        <p:sp>
          <p:nvSpPr>
            <p:cNvPr id="548" name="Google Shape;548;p69"/>
            <p:cNvSpPr txBox="1"/>
            <p:nvPr/>
          </p:nvSpPr>
          <p:spPr>
            <a:xfrm>
              <a:off x="3416475" y="2549025"/>
              <a:ext cx="27831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With obfs4 you had to wait for the handshake to complete to receive the first data packet to check for a UUID or password. Extensions allow this to be sent in the first message.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49" name="Google Shape;549;p69"/>
            <p:cNvSpPr txBox="1"/>
            <p:nvPr/>
          </p:nvSpPr>
          <p:spPr>
            <a:xfrm>
              <a:off x="3408172" y="2052850"/>
              <a:ext cx="2948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Granular Permissioning</a:t>
              </a:r>
              <a:endParaRPr/>
            </a:p>
          </p:txBody>
        </p:sp>
        <p:cxnSp>
          <p:nvCxnSpPr>
            <p:cNvPr id="550" name="Google Shape;550;p69"/>
            <p:cNvCxnSpPr/>
            <p:nvPr/>
          </p:nvCxnSpPr>
          <p:spPr>
            <a:xfrm rot="10800000">
              <a:off x="3416475" y="2428525"/>
              <a:ext cx="2489400" cy="0"/>
            </a:xfrm>
            <a:prstGeom prst="straightConnector1">
              <a:avLst/>
            </a:prstGeom>
            <a:noFill/>
            <a:ln cap="flat" cmpd="sng" w="38100">
              <a:solidFill>
                <a:srgbClr val="FB6E4E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551" name="Google Shape;551;p69"/>
          <p:cNvCxnSpPr/>
          <p:nvPr/>
        </p:nvCxnSpPr>
        <p:spPr>
          <a:xfrm>
            <a:off x="3320650" y="2625325"/>
            <a:ext cx="1854300" cy="169800"/>
          </a:xfrm>
          <a:prstGeom prst="straightConnector1">
            <a:avLst/>
          </a:prstGeom>
          <a:noFill/>
          <a:ln cap="flat" cmpd="sng" w="19050">
            <a:solidFill>
              <a:srgbClr val="D8796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52" name="Google Shape;552;p69"/>
          <p:cNvCxnSpPr/>
          <p:nvPr/>
        </p:nvCxnSpPr>
        <p:spPr>
          <a:xfrm>
            <a:off x="3374225" y="3000375"/>
            <a:ext cx="1286100" cy="1137000"/>
          </a:xfrm>
          <a:prstGeom prst="straightConnector1">
            <a:avLst/>
          </a:prstGeom>
          <a:noFill/>
          <a:ln cap="flat" cmpd="sng" w="19050">
            <a:solidFill>
              <a:srgbClr val="D87964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553" name="Google Shape;553;p69"/>
          <p:cNvPicPr preferRelativeResize="0"/>
          <p:nvPr/>
        </p:nvPicPr>
        <p:blipFill rotWithShape="1">
          <a:blip r:embed="rId4">
            <a:alphaModFix/>
          </a:blip>
          <a:srcRect b="66787" l="0" r="0" t="0"/>
          <a:stretch/>
        </p:blipFill>
        <p:spPr>
          <a:xfrm>
            <a:off x="1173125" y="587150"/>
            <a:ext cx="5949376" cy="1157125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69"/>
          <p:cNvSpPr/>
          <p:nvPr/>
        </p:nvSpPr>
        <p:spPr>
          <a:xfrm>
            <a:off x="1610325" y="1222225"/>
            <a:ext cx="1788900" cy="291600"/>
          </a:xfrm>
          <a:prstGeom prst="rect">
            <a:avLst/>
          </a:prstGeom>
          <a:noFill/>
          <a:ln cap="flat" cmpd="sng" w="2857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9" name="Google Shape;559;p70"/>
          <p:cNvPicPr preferRelativeResize="0"/>
          <p:nvPr/>
        </p:nvPicPr>
        <p:blipFill rotWithShape="1">
          <a:blip r:embed="rId3">
            <a:alphaModFix/>
          </a:blip>
          <a:srcRect b="13726" l="74587" r="6204" t="13726"/>
          <a:stretch/>
        </p:blipFill>
        <p:spPr>
          <a:xfrm rot="5400000">
            <a:off x="1002512" y="2365587"/>
            <a:ext cx="1783050" cy="3788076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70"/>
          <p:cNvSpPr/>
          <p:nvPr/>
        </p:nvSpPr>
        <p:spPr>
          <a:xfrm>
            <a:off x="3773850" y="-7650"/>
            <a:ext cx="5370300" cy="5158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70"/>
          <p:cNvSpPr/>
          <p:nvPr/>
        </p:nvSpPr>
        <p:spPr>
          <a:xfrm>
            <a:off x="571225" y="450299"/>
            <a:ext cx="2762700" cy="13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obfs5</a:t>
            </a:r>
            <a:endParaRPr b="1" sz="3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B6D7A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62" name="Google Shape;562;p70"/>
          <p:cNvCxnSpPr/>
          <p:nvPr/>
        </p:nvCxnSpPr>
        <p:spPr>
          <a:xfrm>
            <a:off x="571217" y="1120343"/>
            <a:ext cx="648300" cy="0"/>
          </a:xfrm>
          <a:prstGeom prst="straightConnector1">
            <a:avLst/>
          </a:prstGeom>
          <a:noFill/>
          <a:ln cap="flat" cmpd="sng" w="762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3" name="Google Shape;563;p70"/>
          <p:cNvSpPr txBox="1"/>
          <p:nvPr/>
        </p:nvSpPr>
        <p:spPr>
          <a:xfrm>
            <a:off x="4235025" y="278725"/>
            <a:ext cx="4095900" cy="50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Forward Secrecy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Replay Resistance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Probe Resistance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Fingerprinting Resistance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Strong Obfuscation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XChaCha20Poly1305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Post Quantum Forward Secret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spcBef>
                <a:spcPts val="1000"/>
              </a:spcBef>
              <a:spcAft>
                <a:spcPts val="0"/>
              </a:spcAft>
              <a:buSzPts val="1800"/>
              <a:buFont typeface="Roboto"/>
              <a:buChar char="○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HPKE / Hybrid KEM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38761D"/>
              </a:buClr>
              <a:buSzPts val="1800"/>
              <a:buFont typeface="Roboto"/>
              <a:buChar char="🗸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Supports Early Data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spcBef>
                <a:spcPts val="1000"/>
              </a:spcBef>
              <a:spcAft>
                <a:spcPts val="0"/>
              </a:spcAft>
              <a:buSzPts val="1800"/>
              <a:buFont typeface="Roboto"/>
              <a:buChar char="○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Hardware Accelerated Crypto (AEAD options)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spcBef>
                <a:spcPts val="1000"/>
              </a:spcBef>
              <a:spcAft>
                <a:spcPts val="0"/>
              </a:spcAft>
              <a:buSzPts val="1800"/>
              <a:buFont typeface="Roboto"/>
              <a:buChar char="○"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Granular Permissioning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64" name="Google Shape;564;p70"/>
          <p:cNvCxnSpPr/>
          <p:nvPr/>
        </p:nvCxnSpPr>
        <p:spPr>
          <a:xfrm>
            <a:off x="4235025" y="1811200"/>
            <a:ext cx="409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5" name="Google Shape;565;p70"/>
          <p:cNvCxnSpPr/>
          <p:nvPr/>
        </p:nvCxnSpPr>
        <p:spPr>
          <a:xfrm>
            <a:off x="4235025" y="1851975"/>
            <a:ext cx="409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" name="Google Shape;570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"/>
            <a:ext cx="9143977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1" name="Google Shape;571;p71"/>
          <p:cNvGrpSpPr/>
          <p:nvPr/>
        </p:nvGrpSpPr>
        <p:grpSpPr>
          <a:xfrm>
            <a:off x="345553" y="-531830"/>
            <a:ext cx="8452894" cy="6207160"/>
            <a:chOff x="629810" y="-535728"/>
            <a:chExt cx="8452894" cy="6207160"/>
          </a:xfrm>
        </p:grpSpPr>
        <p:pic>
          <p:nvPicPr>
            <p:cNvPr id="572" name="Google Shape;572;p71"/>
            <p:cNvPicPr preferRelativeResize="0"/>
            <p:nvPr/>
          </p:nvPicPr>
          <p:blipFill rotWithShape="1">
            <a:blip r:embed="rId4">
              <a:alphaModFix/>
            </a:blip>
            <a:srcRect b="49580" l="-49860" r="49860" t="-49580"/>
            <a:stretch/>
          </p:blipFill>
          <p:spPr>
            <a:xfrm rot="8100000">
              <a:off x="1538828" y="373289"/>
              <a:ext cx="4389125" cy="4389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71"/>
            <p:cNvPicPr preferRelativeResize="0"/>
            <p:nvPr/>
          </p:nvPicPr>
          <p:blipFill rotWithShape="1">
            <a:blip r:embed="rId4">
              <a:alphaModFix/>
            </a:blip>
            <a:srcRect b="49580" l="-49860" r="49860" t="-49580"/>
            <a:stretch/>
          </p:blipFill>
          <p:spPr>
            <a:xfrm flipH="1" rot="-8100000">
              <a:off x="3784562" y="373289"/>
              <a:ext cx="4389125" cy="4389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74" name="Google Shape;574;p71"/>
          <p:cNvSpPr/>
          <p:nvPr/>
        </p:nvSpPr>
        <p:spPr>
          <a:xfrm>
            <a:off x="510875" y="2198466"/>
            <a:ext cx="81225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Implementation</a:t>
            </a:r>
            <a:endParaRPr b="1" sz="4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900"/>
              </a:spcBef>
              <a:spcAft>
                <a:spcPts val="90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75" name="Google Shape;575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45800" y="4272048"/>
            <a:ext cx="1123762" cy="7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72"/>
          <p:cNvSpPr/>
          <p:nvPr/>
        </p:nvSpPr>
        <p:spPr>
          <a:xfrm>
            <a:off x="1658550" y="434775"/>
            <a:ext cx="58269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Implementations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81" name="Google Shape;581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525" y="1530675"/>
            <a:ext cx="4586524" cy="54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900" y="2073075"/>
            <a:ext cx="4141772" cy="2765624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72"/>
          <p:cNvSpPr txBox="1"/>
          <p:nvPr/>
        </p:nvSpPr>
        <p:spPr>
          <a:xfrm>
            <a:off x="5451153" y="1435538"/>
            <a:ext cx="2215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Elligator2 </a:t>
            </a:r>
            <a:r>
              <a:rPr b="1"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(curve25519-dalek)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84" name="Google Shape;584;p72"/>
          <p:cNvCxnSpPr/>
          <p:nvPr/>
        </p:nvCxnSpPr>
        <p:spPr>
          <a:xfrm rot="10800000">
            <a:off x="5460825" y="1811213"/>
            <a:ext cx="2489400" cy="0"/>
          </a:xfrm>
          <a:prstGeom prst="straightConnector1">
            <a:avLst/>
          </a:prstGeom>
          <a:noFill/>
          <a:ln cap="flat" cmpd="sng" w="381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73"/>
          <p:cNvSpPr/>
          <p:nvPr/>
        </p:nvSpPr>
        <p:spPr>
          <a:xfrm>
            <a:off x="1658550" y="434775"/>
            <a:ext cx="58269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Implementations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0" name="Google Shape;590;p73"/>
          <p:cNvSpPr txBox="1"/>
          <p:nvPr/>
        </p:nvSpPr>
        <p:spPr>
          <a:xfrm>
            <a:off x="5465375" y="2955788"/>
            <a:ext cx="2548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cxnSp>
        <p:nvCxnSpPr>
          <p:cNvPr id="591" name="Google Shape;591;p73"/>
          <p:cNvCxnSpPr/>
          <p:nvPr/>
        </p:nvCxnSpPr>
        <p:spPr>
          <a:xfrm rot="10800000">
            <a:off x="5456000" y="2835288"/>
            <a:ext cx="2489400" cy="0"/>
          </a:xfrm>
          <a:prstGeom prst="straightConnector1">
            <a:avLst/>
          </a:prstGeom>
          <a:noFill/>
          <a:ln cap="flat" cmpd="sng" w="381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2" name="Google Shape;592;p73"/>
          <p:cNvSpPr txBox="1"/>
          <p:nvPr/>
        </p:nvSpPr>
        <p:spPr>
          <a:xfrm>
            <a:off x="5451153" y="1435538"/>
            <a:ext cx="2215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Elligator2 </a:t>
            </a:r>
            <a:r>
              <a:rPr b="1"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(curve25519-dalek)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93" name="Google Shape;593;p73"/>
          <p:cNvCxnSpPr/>
          <p:nvPr/>
        </p:nvCxnSpPr>
        <p:spPr>
          <a:xfrm rot="10800000">
            <a:off x="5460825" y="1811213"/>
            <a:ext cx="2489400" cy="0"/>
          </a:xfrm>
          <a:prstGeom prst="straightConnector1">
            <a:avLst/>
          </a:prstGeom>
          <a:noFill/>
          <a:ln cap="flat" cmpd="sng" w="381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4" name="Google Shape;594;p73"/>
          <p:cNvSpPr txBox="1"/>
          <p:nvPr/>
        </p:nvSpPr>
        <p:spPr>
          <a:xfrm>
            <a:off x="5446325" y="2459625"/>
            <a:ext cx="2302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Kemeleon </a:t>
            </a:r>
            <a:r>
              <a:rPr b="1"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(ML-KEM)</a:t>
            </a:r>
            <a:endParaRPr b="1"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5" name="Google Shape;595;p73"/>
          <p:cNvSpPr/>
          <p:nvPr/>
        </p:nvSpPr>
        <p:spPr>
          <a:xfrm>
            <a:off x="5276250" y="1252300"/>
            <a:ext cx="3206400" cy="917700"/>
          </a:xfrm>
          <a:prstGeom prst="rect">
            <a:avLst/>
          </a:prstGeom>
          <a:solidFill>
            <a:srgbClr val="0D0E0F">
              <a:alpha val="72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6" name="Google Shape;596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200" y="1297057"/>
            <a:ext cx="4475501" cy="78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500" y="2080507"/>
            <a:ext cx="3693387" cy="25295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74"/>
          <p:cNvSpPr/>
          <p:nvPr/>
        </p:nvSpPr>
        <p:spPr>
          <a:xfrm>
            <a:off x="1658550" y="434775"/>
            <a:ext cx="5826900" cy="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Implementations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3" name="Google Shape;603;p74"/>
          <p:cNvSpPr txBox="1"/>
          <p:nvPr/>
        </p:nvSpPr>
        <p:spPr>
          <a:xfrm>
            <a:off x="5465375" y="2955788"/>
            <a:ext cx="2548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cxnSp>
        <p:nvCxnSpPr>
          <p:cNvPr id="604" name="Google Shape;604;p74"/>
          <p:cNvCxnSpPr/>
          <p:nvPr/>
        </p:nvCxnSpPr>
        <p:spPr>
          <a:xfrm rot="10800000">
            <a:off x="5456000" y="2835288"/>
            <a:ext cx="2489400" cy="0"/>
          </a:xfrm>
          <a:prstGeom prst="straightConnector1">
            <a:avLst/>
          </a:prstGeom>
          <a:noFill/>
          <a:ln cap="flat" cmpd="sng" w="381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5" name="Google Shape;605;p74"/>
          <p:cNvSpPr txBox="1"/>
          <p:nvPr/>
        </p:nvSpPr>
        <p:spPr>
          <a:xfrm>
            <a:off x="5446328" y="3374013"/>
            <a:ext cx="2215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obfs4, obfs5, PTRS</a:t>
            </a:r>
            <a:endParaRPr b="1"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06" name="Google Shape;606;p74"/>
          <p:cNvCxnSpPr/>
          <p:nvPr/>
        </p:nvCxnSpPr>
        <p:spPr>
          <a:xfrm rot="10800000">
            <a:off x="5456000" y="3749688"/>
            <a:ext cx="2489400" cy="0"/>
          </a:xfrm>
          <a:prstGeom prst="straightConnector1">
            <a:avLst/>
          </a:prstGeom>
          <a:noFill/>
          <a:ln cap="flat" cmpd="sng" w="381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7" name="Google Shape;607;p74"/>
          <p:cNvSpPr txBox="1"/>
          <p:nvPr/>
        </p:nvSpPr>
        <p:spPr>
          <a:xfrm>
            <a:off x="5451153" y="1435538"/>
            <a:ext cx="2215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Elligator2 </a:t>
            </a:r>
            <a:r>
              <a:rPr b="1"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(curve25519-dalek)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08" name="Google Shape;608;p74"/>
          <p:cNvCxnSpPr/>
          <p:nvPr/>
        </p:nvCxnSpPr>
        <p:spPr>
          <a:xfrm rot="10800000">
            <a:off x="5460825" y="1811213"/>
            <a:ext cx="2489400" cy="0"/>
          </a:xfrm>
          <a:prstGeom prst="straightConnector1">
            <a:avLst/>
          </a:prstGeom>
          <a:noFill/>
          <a:ln cap="flat" cmpd="sng" w="381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9" name="Google Shape;609;p74"/>
          <p:cNvSpPr txBox="1"/>
          <p:nvPr/>
        </p:nvSpPr>
        <p:spPr>
          <a:xfrm>
            <a:off x="5446325" y="2459625"/>
            <a:ext cx="2302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Kemeleon </a:t>
            </a:r>
            <a:r>
              <a:rPr b="1"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(ML-KEM)</a:t>
            </a:r>
            <a:endParaRPr b="1"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0" name="Google Shape;610;p74"/>
          <p:cNvSpPr/>
          <p:nvPr/>
        </p:nvSpPr>
        <p:spPr>
          <a:xfrm>
            <a:off x="5168275" y="1263150"/>
            <a:ext cx="3206400" cy="917700"/>
          </a:xfrm>
          <a:prstGeom prst="rect">
            <a:avLst/>
          </a:prstGeom>
          <a:solidFill>
            <a:srgbClr val="0D0E0F">
              <a:alpha val="72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1" name="Google Shape;611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925" y="1375900"/>
            <a:ext cx="4470297" cy="2641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74"/>
          <p:cNvSpPr txBox="1"/>
          <p:nvPr/>
        </p:nvSpPr>
        <p:spPr>
          <a:xfrm>
            <a:off x="1150325" y="4415575"/>
            <a:ext cx="65982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⚠️ </a:t>
            </a:r>
            <a:r>
              <a:rPr b="1" lang="en" sz="1600">
                <a:solidFill>
                  <a:schemeClr val="lt1"/>
                </a:solidFill>
              </a:rPr>
              <a:t>These implementations are still experimental </a:t>
            </a:r>
            <a:r>
              <a:rPr lang="en" sz="1600">
                <a:solidFill>
                  <a:schemeClr val="lt1"/>
                </a:solidFill>
              </a:rPr>
              <a:t>⚠</a:t>
            </a:r>
            <a:r>
              <a:rPr lang="en" sz="1600">
                <a:solidFill>
                  <a:schemeClr val="lt1"/>
                </a:solidFill>
              </a:rPr>
              <a:t>️</a:t>
            </a:r>
            <a:endParaRPr sz="16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</a:rPr>
              <a:t>and may be incomplete</a:t>
            </a:r>
            <a:endParaRPr b="1" sz="1600">
              <a:solidFill>
                <a:schemeClr val="lt1"/>
              </a:solidFill>
            </a:endParaRPr>
          </a:p>
        </p:txBody>
      </p:sp>
      <p:sp>
        <p:nvSpPr>
          <p:cNvPr id="613" name="Google Shape;613;p74"/>
          <p:cNvSpPr/>
          <p:nvPr/>
        </p:nvSpPr>
        <p:spPr>
          <a:xfrm>
            <a:off x="5276250" y="2162025"/>
            <a:ext cx="3206400" cy="917700"/>
          </a:xfrm>
          <a:prstGeom prst="rect">
            <a:avLst/>
          </a:prstGeom>
          <a:solidFill>
            <a:srgbClr val="0D0E0F">
              <a:alpha val="72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75"/>
          <p:cNvSpPr/>
          <p:nvPr/>
        </p:nvSpPr>
        <p:spPr>
          <a:xfrm>
            <a:off x="1658550" y="434775"/>
            <a:ext cx="5826900" cy="8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Thinking Above and Beyond</a:t>
            </a:r>
            <a:endParaRPr b="1" sz="3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7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Looking to </a:t>
            </a:r>
            <a:r>
              <a:rPr lang="en" sz="12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Quic</a:t>
            </a:r>
            <a:r>
              <a:rPr lang="en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for potential transport features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9" name="Google Shape;619;p75"/>
          <p:cNvSpPr txBox="1"/>
          <p:nvPr/>
        </p:nvSpPr>
        <p:spPr>
          <a:xfrm>
            <a:off x="1411025" y="2002725"/>
            <a:ext cx="2427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When using TCP, the server is forced to acknowledge incoming connections (SYN/SYNACK) without any Auth</a:t>
            </a:r>
            <a:endParaRPr sz="80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20" name="Google Shape;620;p75"/>
          <p:cNvSpPr txBox="1"/>
          <p:nvPr/>
        </p:nvSpPr>
        <p:spPr>
          <a:xfrm>
            <a:off x="5689575" y="2002725"/>
            <a:ext cx="2548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Multiple Independent streams can be opened over a single tunnel.</a:t>
            </a:r>
            <a:endParaRPr sz="120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grpSp>
        <p:nvGrpSpPr>
          <p:cNvPr id="621" name="Google Shape;621;p75"/>
          <p:cNvGrpSpPr/>
          <p:nvPr/>
        </p:nvGrpSpPr>
        <p:grpSpPr>
          <a:xfrm>
            <a:off x="647723" y="3746519"/>
            <a:ext cx="548664" cy="548664"/>
            <a:chOff x="691613" y="3469228"/>
            <a:chExt cx="512100" cy="512100"/>
          </a:xfrm>
        </p:grpSpPr>
        <p:sp>
          <p:nvSpPr>
            <p:cNvPr id="622" name="Google Shape;622;p75"/>
            <p:cNvSpPr/>
            <p:nvPr/>
          </p:nvSpPr>
          <p:spPr>
            <a:xfrm>
              <a:off x="691613" y="3469228"/>
              <a:ext cx="512100" cy="512100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75"/>
            <p:cNvSpPr/>
            <p:nvPr/>
          </p:nvSpPr>
          <p:spPr>
            <a:xfrm>
              <a:off x="815063" y="3592678"/>
              <a:ext cx="265200" cy="265200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4" name="Google Shape;624;p75"/>
          <p:cNvSpPr txBox="1"/>
          <p:nvPr/>
        </p:nvSpPr>
        <p:spPr>
          <a:xfrm>
            <a:off x="1402736" y="1506550"/>
            <a:ext cx="2347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Auth in Packet </a:t>
            </a:r>
            <a:r>
              <a:rPr b="1" baseline="30000"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#</a:t>
            </a:r>
            <a:r>
              <a:rPr b="1"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0</a:t>
            </a:r>
            <a:endParaRPr/>
          </a:p>
        </p:txBody>
      </p:sp>
      <p:sp>
        <p:nvSpPr>
          <p:cNvPr id="625" name="Google Shape;625;p75"/>
          <p:cNvSpPr txBox="1"/>
          <p:nvPr/>
        </p:nvSpPr>
        <p:spPr>
          <a:xfrm>
            <a:off x="5670528" y="1506550"/>
            <a:ext cx="2215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Tunnel Multiplexing</a:t>
            </a:r>
            <a:endParaRPr b="1"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26" name="Google Shape;626;p75"/>
          <p:cNvCxnSpPr/>
          <p:nvPr/>
        </p:nvCxnSpPr>
        <p:spPr>
          <a:xfrm rot="10800000">
            <a:off x="5680200" y="1882225"/>
            <a:ext cx="2489400" cy="0"/>
          </a:xfrm>
          <a:prstGeom prst="straightConnector1">
            <a:avLst/>
          </a:prstGeom>
          <a:noFill/>
          <a:ln cap="flat" cmpd="sng" w="381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7" name="Google Shape;627;p75"/>
          <p:cNvSpPr txBox="1"/>
          <p:nvPr/>
        </p:nvSpPr>
        <p:spPr>
          <a:xfrm>
            <a:off x="1411025" y="4194000"/>
            <a:ext cx="2489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Mix nodes are rewarded in NYM proportionally</a:t>
            </a:r>
            <a:endParaRPr sz="100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28" name="Google Shape;628;p75"/>
          <p:cNvSpPr txBox="1"/>
          <p:nvPr/>
        </p:nvSpPr>
        <p:spPr>
          <a:xfrm>
            <a:off x="5689575" y="3039925"/>
            <a:ext cx="273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Tunnel flows are tracked by an internal ID allowing IP/Port to change.</a:t>
            </a:r>
            <a:endParaRPr sz="120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29" name="Google Shape;629;p75"/>
          <p:cNvSpPr txBox="1"/>
          <p:nvPr/>
        </p:nvSpPr>
        <p:spPr>
          <a:xfrm>
            <a:off x="1402736" y="3697825"/>
            <a:ext cx="2347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Session Resumption</a:t>
            </a:r>
            <a:endParaRPr b="1"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0" name="Google Shape;630;p75"/>
          <p:cNvSpPr txBox="1"/>
          <p:nvPr/>
        </p:nvSpPr>
        <p:spPr>
          <a:xfrm>
            <a:off x="5670522" y="2543738"/>
            <a:ext cx="254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Session Migration</a:t>
            </a:r>
            <a:endParaRPr b="1"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31" name="Google Shape;631;p75"/>
          <p:cNvCxnSpPr/>
          <p:nvPr/>
        </p:nvCxnSpPr>
        <p:spPr>
          <a:xfrm rot="10800000">
            <a:off x="5680200" y="2919413"/>
            <a:ext cx="2489400" cy="0"/>
          </a:xfrm>
          <a:prstGeom prst="straightConnector1">
            <a:avLst/>
          </a:prstGeom>
          <a:noFill/>
          <a:ln cap="flat" cmpd="sng" w="381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32" name="Google Shape;632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031" y="1580188"/>
            <a:ext cx="512049" cy="585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99" y="2592100"/>
            <a:ext cx="941832" cy="5486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4" name="Google Shape;634;p75"/>
          <p:cNvCxnSpPr/>
          <p:nvPr/>
        </p:nvCxnSpPr>
        <p:spPr>
          <a:xfrm rot="10800000">
            <a:off x="1411025" y="1882225"/>
            <a:ext cx="2489400" cy="0"/>
          </a:xfrm>
          <a:prstGeom prst="straightConnector1">
            <a:avLst/>
          </a:prstGeom>
          <a:noFill/>
          <a:ln cap="flat" cmpd="sng" w="381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5" name="Google Shape;635;p75"/>
          <p:cNvCxnSpPr/>
          <p:nvPr/>
        </p:nvCxnSpPr>
        <p:spPr>
          <a:xfrm rot="10800000">
            <a:off x="1411025" y="4073500"/>
            <a:ext cx="2489400" cy="0"/>
          </a:xfrm>
          <a:prstGeom prst="straightConnector1">
            <a:avLst/>
          </a:prstGeom>
          <a:noFill/>
          <a:ln cap="flat" cmpd="sng" w="381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36" name="Google Shape;636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00013" y="1562175"/>
            <a:ext cx="685800" cy="640080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75"/>
          <p:cNvSpPr txBox="1"/>
          <p:nvPr/>
        </p:nvSpPr>
        <p:spPr>
          <a:xfrm>
            <a:off x="1349225" y="3098350"/>
            <a:ext cx="2607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Prevent e</a:t>
            </a:r>
            <a:r>
              <a:rPr lang="en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xternal entities from tearing down connections by inserting (RST) messages.</a:t>
            </a:r>
            <a:endParaRPr sz="100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38" name="Google Shape;638;p75"/>
          <p:cNvSpPr txBox="1"/>
          <p:nvPr/>
        </p:nvSpPr>
        <p:spPr>
          <a:xfrm>
            <a:off x="1340936" y="2602175"/>
            <a:ext cx="2347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Internal Reliability</a:t>
            </a:r>
            <a:endParaRPr/>
          </a:p>
        </p:txBody>
      </p:sp>
      <p:pic>
        <p:nvPicPr>
          <p:cNvPr id="639" name="Google Shape;639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231" y="2675813"/>
            <a:ext cx="512049" cy="5850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0" name="Google Shape;640;p75"/>
          <p:cNvCxnSpPr/>
          <p:nvPr/>
        </p:nvCxnSpPr>
        <p:spPr>
          <a:xfrm rot="10800000">
            <a:off x="1349225" y="2977850"/>
            <a:ext cx="2489400" cy="0"/>
          </a:xfrm>
          <a:prstGeom prst="straightConnector1">
            <a:avLst/>
          </a:prstGeom>
          <a:noFill/>
          <a:ln cap="flat" cmpd="sng" w="381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1" name="Google Shape;641;p75"/>
          <p:cNvSpPr txBox="1"/>
          <p:nvPr/>
        </p:nvSpPr>
        <p:spPr>
          <a:xfrm>
            <a:off x="5689575" y="4014000"/>
            <a:ext cx="2944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For traffic that suffers when using a reliable protocol (e.g media streaming), disable reliability features.</a:t>
            </a:r>
            <a:endParaRPr sz="110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642" name="Google Shape;642;p75"/>
          <p:cNvSpPr txBox="1"/>
          <p:nvPr/>
        </p:nvSpPr>
        <p:spPr>
          <a:xfrm>
            <a:off x="5670522" y="3517825"/>
            <a:ext cx="254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Support RTC traffic</a:t>
            </a:r>
            <a:endParaRPr b="1"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43" name="Google Shape;643;p75"/>
          <p:cNvCxnSpPr/>
          <p:nvPr/>
        </p:nvCxnSpPr>
        <p:spPr>
          <a:xfrm rot="10800000">
            <a:off x="5680200" y="3893500"/>
            <a:ext cx="2489400" cy="0"/>
          </a:xfrm>
          <a:prstGeom prst="straightConnector1">
            <a:avLst/>
          </a:prstGeom>
          <a:noFill/>
          <a:ln cap="flat" cmpd="sng" w="381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44" name="Google Shape;644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99" y="3566188"/>
            <a:ext cx="941832" cy="5486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5" name="Google Shape;645;p75"/>
          <p:cNvGrpSpPr/>
          <p:nvPr/>
        </p:nvGrpSpPr>
        <p:grpSpPr>
          <a:xfrm>
            <a:off x="388200" y="922025"/>
            <a:ext cx="8367600" cy="3820150"/>
            <a:chOff x="266150" y="1087100"/>
            <a:chExt cx="8367600" cy="3820150"/>
          </a:xfrm>
        </p:grpSpPr>
        <p:sp>
          <p:nvSpPr>
            <p:cNvPr id="646" name="Google Shape;646;p75"/>
            <p:cNvSpPr/>
            <p:nvPr/>
          </p:nvSpPr>
          <p:spPr>
            <a:xfrm>
              <a:off x="266150" y="1087100"/>
              <a:ext cx="8367600" cy="3808500"/>
            </a:xfrm>
            <a:prstGeom prst="rect">
              <a:avLst/>
            </a:prstGeom>
            <a:solidFill>
              <a:srgbClr val="0D0E0F">
                <a:alpha val="72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75"/>
            <p:cNvSpPr txBox="1"/>
            <p:nvPr/>
          </p:nvSpPr>
          <p:spPr>
            <a:xfrm>
              <a:off x="1525350" y="2598450"/>
              <a:ext cx="6093300" cy="230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400" u="sng">
                  <a:solidFill>
                    <a:schemeClr val="lt1"/>
                  </a:solidFill>
                </a:rPr>
                <a:t>What would you like to see?</a:t>
              </a:r>
              <a:endParaRPr b="1" sz="3400" u="sng">
                <a:solidFill>
                  <a:schemeClr val="lt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600">
                <a:solidFill>
                  <a:schemeClr val="lt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600">
                <a:solidFill>
                  <a:schemeClr val="lt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600">
                <a:solidFill>
                  <a:schemeClr val="lt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600">
                  <a:solidFill>
                    <a:schemeClr val="lt1"/>
                  </a:solidFill>
                </a:rPr>
                <a:t>Let’s chat!</a:t>
              </a:r>
              <a:endParaRPr b="1" sz="260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12025"/>
        </a:solidFill>
      </p:bgPr>
    </p:bg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2" name="Google Shape;652;p76"/>
          <p:cNvPicPr preferRelativeResize="0"/>
          <p:nvPr/>
        </p:nvPicPr>
        <p:blipFill>
          <a:blip r:embed="rId3">
            <a:alphaModFix amt="9000"/>
          </a:blip>
          <a:stretch>
            <a:fillRect/>
          </a:stretch>
        </p:blipFill>
        <p:spPr>
          <a:xfrm rot="-5400000">
            <a:off x="5906125" y="-1208252"/>
            <a:ext cx="8739302" cy="8739302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76"/>
          <p:cNvSpPr txBox="1"/>
          <p:nvPr/>
        </p:nvSpPr>
        <p:spPr>
          <a:xfrm>
            <a:off x="2351613" y="3325900"/>
            <a:ext cx="2159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Kemeleon rust </a:t>
            </a:r>
            <a:r>
              <a:rPr lang="en" sz="1000">
                <a:solidFill>
                  <a:schemeClr val="lt1"/>
                </a:solidFill>
              </a:rPr>
              <a:t>for</a:t>
            </a:r>
            <a:endParaRPr sz="10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ML-KEM &amp; X-Wing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654" name="Google Shape;654;p76"/>
          <p:cNvSpPr txBox="1"/>
          <p:nvPr/>
        </p:nvSpPr>
        <p:spPr>
          <a:xfrm>
            <a:off x="4760150" y="4421200"/>
            <a:ext cx="1777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Elligator2 rust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655" name="Google Shape;655;p76"/>
          <p:cNvSpPr txBox="1"/>
          <p:nvPr/>
        </p:nvSpPr>
        <p:spPr>
          <a:xfrm>
            <a:off x="396975" y="4430300"/>
            <a:ext cx="1777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Obfs5 &amp; PTRS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656" name="Google Shape;656;p76"/>
          <p:cNvSpPr/>
          <p:nvPr/>
        </p:nvSpPr>
        <p:spPr>
          <a:xfrm>
            <a:off x="-112525" y="171225"/>
            <a:ext cx="5243100" cy="92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900"/>
              </a:spcAft>
              <a:buNone/>
            </a:pPr>
            <a:r>
              <a:rPr b="1" lang="en" sz="4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THANK YOU</a:t>
            </a:r>
            <a:endParaRPr b="1" sz="4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57" name="Google Shape;657;p76"/>
          <p:cNvSpPr txBox="1"/>
          <p:nvPr/>
        </p:nvSpPr>
        <p:spPr>
          <a:xfrm>
            <a:off x="2332725" y="3087525"/>
            <a:ext cx="2197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B6E4E"/>
                </a:solidFill>
              </a:rPr>
              <a:t>github.com/jmwample/kemeleon</a:t>
            </a:r>
            <a:endParaRPr sz="1100">
              <a:solidFill>
                <a:srgbClr val="FB6E4E"/>
              </a:solidFill>
            </a:endParaRPr>
          </a:p>
        </p:txBody>
      </p:sp>
      <p:sp>
        <p:nvSpPr>
          <p:cNvPr id="658" name="Google Shape;658;p76"/>
          <p:cNvSpPr txBox="1"/>
          <p:nvPr/>
        </p:nvSpPr>
        <p:spPr>
          <a:xfrm>
            <a:off x="331425" y="4000125"/>
            <a:ext cx="190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B6E4E"/>
                </a:solidFill>
              </a:rPr>
              <a:t>github.com/jmwample/ptrs</a:t>
            </a:r>
            <a:endParaRPr sz="1100">
              <a:solidFill>
                <a:srgbClr val="FB6E4E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B6E4E"/>
                </a:solidFill>
              </a:rPr>
              <a:t>/tree/main/src/crates/o5</a:t>
            </a:r>
            <a:endParaRPr sz="1100">
              <a:solidFill>
                <a:srgbClr val="FB6E4E"/>
              </a:solidFill>
            </a:endParaRPr>
          </a:p>
        </p:txBody>
      </p:sp>
      <p:sp>
        <p:nvSpPr>
          <p:cNvPr id="659" name="Google Shape;659;p76"/>
          <p:cNvSpPr txBox="1"/>
          <p:nvPr/>
        </p:nvSpPr>
        <p:spPr>
          <a:xfrm>
            <a:off x="4363013" y="3991750"/>
            <a:ext cx="2716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B6E4E"/>
                </a:solidFill>
              </a:rPr>
              <a:t>github.com/jmwample/curve25519-dalek</a:t>
            </a:r>
            <a:endParaRPr sz="1100">
              <a:solidFill>
                <a:srgbClr val="FB6E4E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B6E4E"/>
                </a:solidFill>
              </a:rPr>
              <a:t>/tree/main/curve25519-elligator2</a:t>
            </a:r>
            <a:endParaRPr sz="1100">
              <a:solidFill>
                <a:srgbClr val="FB6E4E"/>
              </a:solidFill>
            </a:endParaRPr>
          </a:p>
        </p:txBody>
      </p:sp>
      <p:sp>
        <p:nvSpPr>
          <p:cNvPr id="660" name="Google Shape;660;p76"/>
          <p:cNvSpPr txBox="1"/>
          <p:nvPr/>
        </p:nvSpPr>
        <p:spPr>
          <a:xfrm>
            <a:off x="6690350" y="3182300"/>
            <a:ext cx="2342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Obfuscated Key Exchange</a:t>
            </a:r>
            <a:endParaRPr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by Günther, Stebila, and Veitch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661" name="Google Shape;661;p76"/>
          <p:cNvSpPr txBox="1"/>
          <p:nvPr/>
        </p:nvSpPr>
        <p:spPr>
          <a:xfrm>
            <a:off x="685800" y="1098225"/>
            <a:ext cx="7149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Email: </a:t>
            </a:r>
            <a:r>
              <a:rPr lang="en" sz="1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jack.wampler</a:t>
            </a:r>
            <a:r>
              <a:rPr lang="en" sz="1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@n</a:t>
            </a:r>
            <a:r>
              <a:rPr lang="en" sz="1300">
                <a:solidFill>
                  <a:schemeClr val="lt1"/>
                </a:solidFill>
                <a:uFill>
                  <a:noFill/>
                </a:uFill>
                <a:latin typeface="Helvetica Neue"/>
                <a:ea typeface="Helvetica Neue"/>
                <a:cs typeface="Helvetica Neue"/>
                <a:sym typeface="Helvetica Neue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ymtech.net</a:t>
            </a:r>
            <a:r>
              <a:rPr b="1" lang="en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     	</a:t>
            </a:r>
            <a:r>
              <a:rPr b="1" lang="en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Github: </a:t>
            </a:r>
            <a:r>
              <a:rPr lang="en" sz="1300">
                <a:solidFill>
                  <a:schemeClr val="lt1"/>
                </a:solidFill>
                <a:uFill>
                  <a:noFill/>
                </a:uFill>
                <a:latin typeface="Helvetica Neue"/>
                <a:ea typeface="Helvetica Neue"/>
                <a:cs typeface="Helvetica Neue"/>
                <a:sym typeface="Helvetica Neue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</a:t>
            </a:r>
            <a:r>
              <a:rPr lang="en" sz="13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jmwample   		</a:t>
            </a:r>
            <a:r>
              <a:rPr b="1" lang="en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Web: </a:t>
            </a:r>
            <a:r>
              <a:rPr lang="en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</a:t>
            </a:r>
            <a:r>
              <a:rPr lang="en">
                <a:solidFill>
                  <a:schemeClr val="lt1"/>
                </a:solidFill>
                <a:uFill>
                  <a:noFill/>
                </a:uFill>
                <a:latin typeface="Helvetica Neue"/>
                <a:ea typeface="Helvetica Neue"/>
                <a:cs typeface="Helvetica Neue"/>
                <a:sym typeface="Helvetica Neue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ymtech.net</a:t>
            </a:r>
            <a:endParaRPr sz="13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662" name="Google Shape;662;p76"/>
          <p:cNvCxnSpPr/>
          <p:nvPr/>
        </p:nvCxnSpPr>
        <p:spPr>
          <a:xfrm flipH="1" rot="10800000">
            <a:off x="626225" y="1024050"/>
            <a:ext cx="2390400" cy="16200"/>
          </a:xfrm>
          <a:prstGeom prst="straightConnector1">
            <a:avLst/>
          </a:prstGeom>
          <a:noFill/>
          <a:ln cap="flat" cmpd="sng" w="381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63" name="Google Shape;663;p76"/>
          <p:cNvGrpSpPr/>
          <p:nvPr/>
        </p:nvGrpSpPr>
        <p:grpSpPr>
          <a:xfrm>
            <a:off x="2680992" y="1681705"/>
            <a:ext cx="1500666" cy="1500669"/>
            <a:chOff x="2680992" y="1681705"/>
            <a:chExt cx="1500666" cy="1500669"/>
          </a:xfrm>
        </p:grpSpPr>
        <p:pic>
          <p:nvPicPr>
            <p:cNvPr id="664" name="Google Shape;664;p7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680992" y="1681705"/>
              <a:ext cx="1500666" cy="15006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5" name="Google Shape;665;p76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2763813" y="1759956"/>
              <a:ext cx="1335024" cy="134416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66" name="Google Shape;666;p76"/>
          <p:cNvGrpSpPr/>
          <p:nvPr/>
        </p:nvGrpSpPr>
        <p:grpSpPr>
          <a:xfrm>
            <a:off x="535575" y="2575650"/>
            <a:ext cx="1500600" cy="1500600"/>
            <a:chOff x="535575" y="2575650"/>
            <a:chExt cx="1500600" cy="1500600"/>
          </a:xfrm>
        </p:grpSpPr>
        <p:pic>
          <p:nvPicPr>
            <p:cNvPr id="667" name="Google Shape;667;p76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35575" y="2575650"/>
              <a:ext cx="1500600" cy="1500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8" name="Google Shape;668;p76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618363" y="2653862"/>
              <a:ext cx="1335024" cy="134416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69" name="Google Shape;669;p76"/>
          <p:cNvGrpSpPr/>
          <p:nvPr/>
        </p:nvGrpSpPr>
        <p:grpSpPr>
          <a:xfrm>
            <a:off x="4898715" y="2575648"/>
            <a:ext cx="1500666" cy="1500687"/>
            <a:chOff x="4898715" y="2575648"/>
            <a:chExt cx="1500666" cy="1500687"/>
          </a:xfrm>
        </p:grpSpPr>
        <p:pic>
          <p:nvPicPr>
            <p:cNvPr id="670" name="Google Shape;670;p76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4898715" y="2575648"/>
              <a:ext cx="1500666" cy="1500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1" name="Google Shape;671;p76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4981535" y="2653900"/>
              <a:ext cx="1335024" cy="134416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72" name="Google Shape;672;p76"/>
          <p:cNvGrpSpPr/>
          <p:nvPr/>
        </p:nvGrpSpPr>
        <p:grpSpPr>
          <a:xfrm>
            <a:off x="7111400" y="1681700"/>
            <a:ext cx="1500600" cy="1500600"/>
            <a:chOff x="7111400" y="1681700"/>
            <a:chExt cx="1500600" cy="1500600"/>
          </a:xfrm>
        </p:grpSpPr>
        <p:pic>
          <p:nvPicPr>
            <p:cNvPr id="673" name="Google Shape;673;p76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7111400" y="1681700"/>
              <a:ext cx="1500600" cy="1500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4" name="Google Shape;674;p76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7194188" y="1759950"/>
              <a:ext cx="1335024" cy="134416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77"/>
          <p:cNvSpPr/>
          <p:nvPr/>
        </p:nvSpPr>
        <p:spPr>
          <a:xfrm>
            <a:off x="571225" y="450300"/>
            <a:ext cx="4412100" cy="13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</a:t>
            </a: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bfs4 </a:t>
            </a:r>
            <a:r>
              <a:rPr b="1" lang="en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Packet Format</a:t>
            </a:r>
            <a:endParaRPr b="1" sz="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80" name="Google Shape;680;p77"/>
          <p:cNvCxnSpPr/>
          <p:nvPr/>
        </p:nvCxnSpPr>
        <p:spPr>
          <a:xfrm>
            <a:off x="571217" y="1120343"/>
            <a:ext cx="648300" cy="0"/>
          </a:xfrm>
          <a:prstGeom prst="straightConnector1">
            <a:avLst/>
          </a:prstGeom>
          <a:noFill/>
          <a:ln cap="flat" cmpd="sng" w="762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81" name="Google Shape;681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6975" y="1967900"/>
            <a:ext cx="6114877" cy="270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77"/>
          <p:cNvPicPr preferRelativeResize="0"/>
          <p:nvPr/>
        </p:nvPicPr>
        <p:blipFill rotWithShape="1">
          <a:blip r:embed="rId4">
            <a:alphaModFix/>
          </a:blip>
          <a:srcRect b="49580" l="-49860" r="49860" t="-49580"/>
          <a:stretch/>
        </p:blipFill>
        <p:spPr>
          <a:xfrm rot="-5400000">
            <a:off x="5011271" y="-210213"/>
            <a:ext cx="4389125" cy="438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65476" y="441025"/>
            <a:ext cx="2487974" cy="4504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8" name="Google Shape;688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1075" y="75425"/>
            <a:ext cx="2590849" cy="4953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7750" y="1390325"/>
            <a:ext cx="6033402" cy="353324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78"/>
          <p:cNvSpPr/>
          <p:nvPr/>
        </p:nvSpPr>
        <p:spPr>
          <a:xfrm>
            <a:off x="571225" y="450300"/>
            <a:ext cx="4412100" cy="13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obfs5 </a:t>
            </a:r>
            <a:r>
              <a:rPr b="1" lang="en" sz="1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Packet Format</a:t>
            </a:r>
            <a:endParaRPr b="1" sz="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91" name="Google Shape;691;p78"/>
          <p:cNvCxnSpPr/>
          <p:nvPr/>
        </p:nvCxnSpPr>
        <p:spPr>
          <a:xfrm>
            <a:off x="571217" y="1120343"/>
            <a:ext cx="648300" cy="0"/>
          </a:xfrm>
          <a:prstGeom prst="straightConnector1">
            <a:avLst/>
          </a:prstGeom>
          <a:noFill/>
          <a:ln cap="flat" cmpd="sng" w="76200">
            <a:solidFill>
              <a:srgbClr val="FB6E4E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79"/>
          <p:cNvSpPr/>
          <p:nvPr/>
        </p:nvSpPr>
        <p:spPr>
          <a:xfrm>
            <a:off x="391450" y="386325"/>
            <a:ext cx="2690100" cy="8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Handshake</a:t>
            </a:r>
            <a:endParaRPr b="1" sz="3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Comparison</a:t>
            </a:r>
            <a:endParaRPr b="1" sz="3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97" name="Google Shape;697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8575" y="2018450"/>
            <a:ext cx="646125" cy="426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71075" y="75425"/>
            <a:ext cx="2590849" cy="4953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22801" y="518638"/>
            <a:ext cx="2487974" cy="45045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0" name="Google Shape;700;p79"/>
          <p:cNvCxnSpPr/>
          <p:nvPr/>
        </p:nvCxnSpPr>
        <p:spPr>
          <a:xfrm flipH="1" rot="10800000">
            <a:off x="5795400" y="2552100"/>
            <a:ext cx="606300" cy="300"/>
          </a:xfrm>
          <a:prstGeom prst="straightConnector1">
            <a:avLst/>
          </a:prstGeom>
          <a:noFill/>
          <a:ln cap="flat" cmpd="sng" w="28575">
            <a:solidFill>
              <a:srgbClr val="D8796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01" name="Google Shape;701;p79"/>
          <p:cNvSpPr txBox="1"/>
          <p:nvPr/>
        </p:nvSpPr>
        <p:spPr>
          <a:xfrm>
            <a:off x="3260900" y="492775"/>
            <a:ext cx="980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D87964"/>
                </a:solidFill>
              </a:rPr>
              <a:t>obfs4</a:t>
            </a:r>
            <a:endParaRPr b="1" sz="2000">
              <a:solidFill>
                <a:srgbClr val="D87964"/>
              </a:solidFill>
            </a:endParaRPr>
          </a:p>
        </p:txBody>
      </p:sp>
      <p:sp>
        <p:nvSpPr>
          <p:cNvPr id="702" name="Google Shape;702;p79"/>
          <p:cNvSpPr txBox="1"/>
          <p:nvPr/>
        </p:nvSpPr>
        <p:spPr>
          <a:xfrm>
            <a:off x="6385100" y="-40625"/>
            <a:ext cx="1620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D87964"/>
                </a:solidFill>
              </a:rPr>
              <a:t>obfs</a:t>
            </a:r>
            <a:r>
              <a:rPr b="1" lang="en" sz="1600">
                <a:solidFill>
                  <a:srgbClr val="D87964"/>
                </a:solidFill>
              </a:rPr>
              <a:t>-KEM</a:t>
            </a:r>
            <a:endParaRPr b="1" sz="1600">
              <a:solidFill>
                <a:srgbClr val="D87964"/>
              </a:solidFill>
            </a:endParaRPr>
          </a:p>
        </p:txBody>
      </p:sp>
      <p:pic>
        <p:nvPicPr>
          <p:cNvPr id="703" name="Google Shape;703;p79"/>
          <p:cNvPicPr preferRelativeResize="0"/>
          <p:nvPr/>
        </p:nvPicPr>
        <p:blipFill rotWithShape="1">
          <a:blip r:embed="rId6">
            <a:alphaModFix/>
          </a:blip>
          <a:srcRect b="49580" l="-49860" r="49860" t="-49580"/>
          <a:stretch/>
        </p:blipFill>
        <p:spPr>
          <a:xfrm rot="5400000">
            <a:off x="-275904" y="955162"/>
            <a:ext cx="4389125" cy="438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0D0E0F"/>
        </a:solidFill>
      </p:bgPr>
    </p:bg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8" name="Google Shape;708;p80"/>
          <p:cNvCxnSpPr/>
          <p:nvPr/>
        </p:nvCxnSpPr>
        <p:spPr>
          <a:xfrm>
            <a:off x="5074152" y="2881177"/>
            <a:ext cx="2291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ot"/>
            <a:round/>
            <a:headEnd len="sm" w="sm" type="none"/>
            <a:tailEnd len="sm" w="sm" type="triangle"/>
          </a:ln>
        </p:spPr>
      </p:cxnSp>
      <p:cxnSp>
        <p:nvCxnSpPr>
          <p:cNvPr id="709" name="Google Shape;709;p80"/>
          <p:cNvCxnSpPr/>
          <p:nvPr/>
        </p:nvCxnSpPr>
        <p:spPr>
          <a:xfrm rot="10800000">
            <a:off x="1892150" y="2885225"/>
            <a:ext cx="22917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710" name="Google Shape;710;p80"/>
          <p:cNvSpPr/>
          <p:nvPr/>
        </p:nvSpPr>
        <p:spPr>
          <a:xfrm>
            <a:off x="3556725" y="1458950"/>
            <a:ext cx="2030700" cy="4593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p80"/>
          <p:cNvSpPr/>
          <p:nvPr/>
        </p:nvSpPr>
        <p:spPr>
          <a:xfrm>
            <a:off x="2748425" y="386325"/>
            <a:ext cx="3647100" cy="4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90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Mixnet deepdive </a:t>
            </a:r>
            <a:endParaRPr b="1" sz="3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12" name="Google Shape;712;p80"/>
          <p:cNvCxnSpPr/>
          <p:nvPr/>
        </p:nvCxnSpPr>
        <p:spPr>
          <a:xfrm flipH="1">
            <a:off x="3744744" y="2522189"/>
            <a:ext cx="387000" cy="314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713" name="Google Shape;713;p80"/>
          <p:cNvCxnSpPr/>
          <p:nvPr/>
        </p:nvCxnSpPr>
        <p:spPr>
          <a:xfrm rot="10800000">
            <a:off x="3744744" y="2930900"/>
            <a:ext cx="381000" cy="314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714" name="Google Shape;714;p80"/>
          <p:cNvGrpSpPr/>
          <p:nvPr/>
        </p:nvGrpSpPr>
        <p:grpSpPr>
          <a:xfrm>
            <a:off x="2184989" y="2810182"/>
            <a:ext cx="694696" cy="139275"/>
            <a:chOff x="1777780" y="2661219"/>
            <a:chExt cx="694696" cy="139275"/>
          </a:xfrm>
        </p:grpSpPr>
        <p:sp>
          <p:nvSpPr>
            <p:cNvPr id="715" name="Google Shape;715;p80"/>
            <p:cNvSpPr/>
            <p:nvPr/>
          </p:nvSpPr>
          <p:spPr>
            <a:xfrm>
              <a:off x="2151930" y="2661894"/>
              <a:ext cx="133800" cy="138600"/>
            </a:xfrm>
            <a:prstGeom prst="ellipse">
              <a:avLst/>
            </a:prstGeom>
            <a:solidFill>
              <a:srgbClr val="0D0E0F"/>
            </a:solidFill>
            <a:ln cap="flat" cmpd="sng" w="9525">
              <a:solidFill>
                <a:srgbClr val="FB6E4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9750" lIns="49750" spcFirstLastPara="1" rIns="49750" wrap="square" tIns="49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16" name="Google Shape;716;p80"/>
            <p:cNvSpPr/>
            <p:nvPr/>
          </p:nvSpPr>
          <p:spPr>
            <a:xfrm>
              <a:off x="2338676" y="2664295"/>
              <a:ext cx="133800" cy="133800"/>
            </a:xfrm>
            <a:prstGeom prst="ellipse">
              <a:avLst/>
            </a:prstGeom>
            <a:solidFill>
              <a:srgbClr val="FB6E4E"/>
            </a:solidFill>
            <a:ln>
              <a:noFill/>
            </a:ln>
          </p:spPr>
          <p:txBody>
            <a:bodyPr anchorCtr="0" anchor="ctr" bIns="49750" lIns="49750" spcFirstLastPara="1" rIns="49750" wrap="square" tIns="49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17" name="Google Shape;717;p80"/>
            <p:cNvSpPr/>
            <p:nvPr/>
          </p:nvSpPr>
          <p:spPr>
            <a:xfrm>
              <a:off x="1959055" y="2661219"/>
              <a:ext cx="133800" cy="138600"/>
            </a:xfrm>
            <a:prstGeom prst="ellipse">
              <a:avLst/>
            </a:prstGeom>
            <a:solidFill>
              <a:srgbClr val="FB6E4E"/>
            </a:solidFill>
            <a:ln>
              <a:noFill/>
            </a:ln>
          </p:spPr>
          <p:txBody>
            <a:bodyPr anchorCtr="0" anchor="ctr" bIns="49750" lIns="49750" spcFirstLastPara="1" rIns="49750" wrap="square" tIns="49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18" name="Google Shape;718;p80"/>
            <p:cNvSpPr/>
            <p:nvPr/>
          </p:nvSpPr>
          <p:spPr>
            <a:xfrm>
              <a:off x="1777780" y="2661894"/>
              <a:ext cx="133800" cy="138600"/>
            </a:xfrm>
            <a:prstGeom prst="ellipse">
              <a:avLst/>
            </a:prstGeom>
            <a:solidFill>
              <a:srgbClr val="0D0E0F"/>
            </a:solidFill>
            <a:ln cap="flat" cmpd="sng" w="9525">
              <a:solidFill>
                <a:srgbClr val="FB6E4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9750" lIns="49750" spcFirstLastPara="1" rIns="49750" wrap="square" tIns="49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719" name="Google Shape;719;p80"/>
          <p:cNvGrpSpPr/>
          <p:nvPr/>
        </p:nvGrpSpPr>
        <p:grpSpPr>
          <a:xfrm>
            <a:off x="5026428" y="2507347"/>
            <a:ext cx="401700" cy="744960"/>
            <a:chOff x="4586140" y="2382389"/>
            <a:chExt cx="401700" cy="744960"/>
          </a:xfrm>
        </p:grpSpPr>
        <p:cxnSp>
          <p:nvCxnSpPr>
            <p:cNvPr id="720" name="Google Shape;720;p80"/>
            <p:cNvCxnSpPr/>
            <p:nvPr/>
          </p:nvCxnSpPr>
          <p:spPr>
            <a:xfrm>
              <a:off x="4586140" y="2382389"/>
              <a:ext cx="401700" cy="3156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721" name="Google Shape;721;p80"/>
            <p:cNvCxnSpPr/>
            <p:nvPr/>
          </p:nvCxnSpPr>
          <p:spPr>
            <a:xfrm flipH="1">
              <a:off x="4593640" y="2814450"/>
              <a:ext cx="394200" cy="3129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ot"/>
              <a:round/>
              <a:headEnd len="med" w="med" type="none"/>
              <a:tailEnd len="med" w="med" type="none"/>
            </a:ln>
          </p:spPr>
        </p:cxnSp>
      </p:grpSp>
      <p:sp>
        <p:nvSpPr>
          <p:cNvPr id="722" name="Google Shape;722;p80"/>
          <p:cNvSpPr/>
          <p:nvPr/>
        </p:nvSpPr>
        <p:spPr>
          <a:xfrm>
            <a:off x="2045437" y="2081550"/>
            <a:ext cx="9738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Indistinguishable</a:t>
            </a:r>
            <a:endParaRPr sz="80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Sphinx packets</a:t>
            </a:r>
            <a:endParaRPr sz="80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grpSp>
        <p:nvGrpSpPr>
          <p:cNvPr id="723" name="Google Shape;723;p80"/>
          <p:cNvGrpSpPr/>
          <p:nvPr/>
        </p:nvGrpSpPr>
        <p:grpSpPr>
          <a:xfrm>
            <a:off x="3683865" y="1490840"/>
            <a:ext cx="1795040" cy="392060"/>
            <a:chOff x="4379247" y="1230275"/>
            <a:chExt cx="1912058" cy="379205"/>
          </a:xfrm>
        </p:grpSpPr>
        <p:sp>
          <p:nvSpPr>
            <p:cNvPr id="724" name="Google Shape;724;p80"/>
            <p:cNvSpPr txBox="1"/>
            <p:nvPr/>
          </p:nvSpPr>
          <p:spPr>
            <a:xfrm>
              <a:off x="4379247" y="1230275"/>
              <a:ext cx="617100" cy="37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Data </a:t>
              </a:r>
              <a:endParaRPr b="1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mixing</a:t>
              </a:r>
              <a:endPara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25" name="Google Shape;725;p80"/>
            <p:cNvSpPr txBox="1"/>
            <p:nvPr/>
          </p:nvSpPr>
          <p:spPr>
            <a:xfrm>
              <a:off x="5579105" y="1230280"/>
              <a:ext cx="712200" cy="37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Timing Obfuscation</a:t>
              </a:r>
              <a:endParaRPr b="1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26" name="Google Shape;726;p80"/>
            <p:cNvSpPr txBox="1"/>
            <p:nvPr/>
          </p:nvSpPr>
          <p:spPr>
            <a:xfrm>
              <a:off x="5204979" y="1310922"/>
              <a:ext cx="240600" cy="21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+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27" name="Google Shape;727;p80"/>
          <p:cNvGrpSpPr/>
          <p:nvPr/>
        </p:nvGrpSpPr>
        <p:grpSpPr>
          <a:xfrm>
            <a:off x="4242300" y="1914607"/>
            <a:ext cx="659400" cy="459300"/>
            <a:chOff x="4260087" y="1678400"/>
            <a:chExt cx="659400" cy="459300"/>
          </a:xfrm>
        </p:grpSpPr>
        <p:cxnSp>
          <p:nvCxnSpPr>
            <p:cNvPr id="728" name="Google Shape;728;p80"/>
            <p:cNvCxnSpPr/>
            <p:nvPr/>
          </p:nvCxnSpPr>
          <p:spPr>
            <a:xfrm flipH="1" rot="10800000">
              <a:off x="4260087" y="1681541"/>
              <a:ext cx="235800" cy="4539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  <p:cxnSp>
          <p:nvCxnSpPr>
            <p:cNvPr id="729" name="Google Shape;729;p80"/>
            <p:cNvCxnSpPr/>
            <p:nvPr/>
          </p:nvCxnSpPr>
          <p:spPr>
            <a:xfrm rot="10800000">
              <a:off x="4683987" y="1678400"/>
              <a:ext cx="235500" cy="4593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triangle"/>
              <a:tailEnd len="med" w="med" type="none"/>
            </a:ln>
          </p:spPr>
        </p:cxnSp>
      </p:grpSp>
      <p:cxnSp>
        <p:nvCxnSpPr>
          <p:cNvPr id="730" name="Google Shape;730;p80"/>
          <p:cNvCxnSpPr/>
          <p:nvPr/>
        </p:nvCxnSpPr>
        <p:spPr>
          <a:xfrm rot="10800000">
            <a:off x="4572000" y="1920150"/>
            <a:ext cx="0" cy="3849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731" name="Google Shape;731;p80"/>
          <p:cNvSpPr/>
          <p:nvPr/>
        </p:nvSpPr>
        <p:spPr>
          <a:xfrm flipH="1">
            <a:off x="7816590" y="2007007"/>
            <a:ext cx="499200" cy="274500"/>
          </a:xfrm>
          <a:prstGeom prst="wedgeRectCallout">
            <a:avLst>
              <a:gd fmla="val -8174" name="adj1"/>
              <a:gd fmla="val 87186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91425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</a:rPr>
              <a:t>Hello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732" name="Google Shape;732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0563" y="2410316"/>
            <a:ext cx="942874" cy="942936"/>
          </a:xfrm>
          <a:prstGeom prst="rect">
            <a:avLst/>
          </a:prstGeom>
          <a:noFill/>
          <a:ln>
            <a:noFill/>
          </a:ln>
        </p:spPr>
      </p:pic>
      <p:sp>
        <p:nvSpPr>
          <p:cNvPr id="733" name="Google Shape;733;p80"/>
          <p:cNvSpPr txBox="1"/>
          <p:nvPr/>
        </p:nvSpPr>
        <p:spPr>
          <a:xfrm>
            <a:off x="7000500" y="3237107"/>
            <a:ext cx="1775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Destination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34" name="Google Shape;734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7204" y="2559788"/>
            <a:ext cx="599516" cy="64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2555" y="2559788"/>
            <a:ext cx="599516" cy="64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33469" y="2535152"/>
            <a:ext cx="1090507" cy="640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8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67825" y="2620474"/>
            <a:ext cx="381000" cy="381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38" name="Google Shape;738;p80"/>
          <p:cNvGrpSpPr/>
          <p:nvPr/>
        </p:nvGrpSpPr>
        <p:grpSpPr>
          <a:xfrm>
            <a:off x="2110830" y="2385757"/>
            <a:ext cx="843015" cy="352918"/>
            <a:chOff x="1766229" y="2233357"/>
            <a:chExt cx="843015" cy="352918"/>
          </a:xfrm>
        </p:grpSpPr>
        <p:grpSp>
          <p:nvGrpSpPr>
            <p:cNvPr id="739" name="Google Shape;739;p80"/>
            <p:cNvGrpSpPr/>
            <p:nvPr/>
          </p:nvGrpSpPr>
          <p:grpSpPr>
            <a:xfrm>
              <a:off x="1766229" y="2406275"/>
              <a:ext cx="843015" cy="180000"/>
              <a:chOff x="1704106" y="2355521"/>
              <a:chExt cx="851100" cy="180000"/>
            </a:xfrm>
          </p:grpSpPr>
          <p:grpSp>
            <p:nvGrpSpPr>
              <p:cNvPr id="740" name="Google Shape;740;p80"/>
              <p:cNvGrpSpPr/>
              <p:nvPr/>
            </p:nvGrpSpPr>
            <p:grpSpPr>
              <a:xfrm>
                <a:off x="1705731" y="2355521"/>
                <a:ext cx="847850" cy="180000"/>
                <a:chOff x="1696088" y="2355521"/>
                <a:chExt cx="847850" cy="180000"/>
              </a:xfrm>
            </p:grpSpPr>
            <p:cxnSp>
              <p:nvCxnSpPr>
                <p:cNvPr id="741" name="Google Shape;741;p80"/>
                <p:cNvCxnSpPr/>
                <p:nvPr/>
              </p:nvCxnSpPr>
              <p:spPr>
                <a:xfrm>
                  <a:off x="1696088" y="2355521"/>
                  <a:ext cx="0" cy="180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42" name="Google Shape;742;p80"/>
                <p:cNvCxnSpPr/>
                <p:nvPr/>
              </p:nvCxnSpPr>
              <p:spPr>
                <a:xfrm>
                  <a:off x="2543938" y="2355521"/>
                  <a:ext cx="0" cy="180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743" name="Google Shape;743;p80"/>
              <p:cNvCxnSpPr/>
              <p:nvPr/>
            </p:nvCxnSpPr>
            <p:spPr>
              <a:xfrm>
                <a:off x="1704106" y="2355521"/>
                <a:ext cx="851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744" name="Google Shape;744;p80"/>
            <p:cNvCxnSpPr/>
            <p:nvPr/>
          </p:nvCxnSpPr>
          <p:spPr>
            <a:xfrm>
              <a:off x="2183575" y="2233357"/>
              <a:ext cx="0" cy="1689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45" name="Google Shape;745;p80"/>
          <p:cNvGrpSpPr/>
          <p:nvPr/>
        </p:nvGrpSpPr>
        <p:grpSpPr>
          <a:xfrm>
            <a:off x="6241177" y="2810182"/>
            <a:ext cx="694696" cy="139275"/>
            <a:chOff x="1777780" y="2661219"/>
            <a:chExt cx="694696" cy="139275"/>
          </a:xfrm>
        </p:grpSpPr>
        <p:sp>
          <p:nvSpPr>
            <p:cNvPr id="746" name="Google Shape;746;p80"/>
            <p:cNvSpPr/>
            <p:nvPr/>
          </p:nvSpPr>
          <p:spPr>
            <a:xfrm>
              <a:off x="2151930" y="2661894"/>
              <a:ext cx="133800" cy="138600"/>
            </a:xfrm>
            <a:prstGeom prst="ellipse">
              <a:avLst/>
            </a:prstGeom>
            <a:solidFill>
              <a:srgbClr val="0D0E0F"/>
            </a:solidFill>
            <a:ln cap="flat" cmpd="sng" w="9525">
              <a:solidFill>
                <a:srgbClr val="FB6E4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9750" lIns="49750" spcFirstLastPara="1" rIns="49750" wrap="square" tIns="49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47" name="Google Shape;747;p80"/>
            <p:cNvSpPr/>
            <p:nvPr/>
          </p:nvSpPr>
          <p:spPr>
            <a:xfrm>
              <a:off x="2338676" y="2664295"/>
              <a:ext cx="133800" cy="133800"/>
            </a:xfrm>
            <a:prstGeom prst="ellipse">
              <a:avLst/>
            </a:prstGeom>
            <a:solidFill>
              <a:srgbClr val="FB6E4E"/>
            </a:solidFill>
            <a:ln>
              <a:noFill/>
            </a:ln>
          </p:spPr>
          <p:txBody>
            <a:bodyPr anchorCtr="0" anchor="ctr" bIns="49750" lIns="49750" spcFirstLastPara="1" rIns="49750" wrap="square" tIns="49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48" name="Google Shape;748;p80"/>
            <p:cNvSpPr/>
            <p:nvPr/>
          </p:nvSpPr>
          <p:spPr>
            <a:xfrm>
              <a:off x="1959055" y="2661219"/>
              <a:ext cx="133800" cy="138600"/>
            </a:xfrm>
            <a:prstGeom prst="ellipse">
              <a:avLst/>
            </a:prstGeom>
            <a:solidFill>
              <a:srgbClr val="FB6E4E"/>
            </a:solidFill>
            <a:ln>
              <a:noFill/>
            </a:ln>
          </p:spPr>
          <p:txBody>
            <a:bodyPr anchorCtr="0" anchor="ctr" bIns="49750" lIns="49750" spcFirstLastPara="1" rIns="49750" wrap="square" tIns="49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49" name="Google Shape;749;p80"/>
            <p:cNvSpPr/>
            <p:nvPr/>
          </p:nvSpPr>
          <p:spPr>
            <a:xfrm>
              <a:off x="1777780" y="2661894"/>
              <a:ext cx="133800" cy="138600"/>
            </a:xfrm>
            <a:prstGeom prst="ellipse">
              <a:avLst/>
            </a:prstGeom>
            <a:solidFill>
              <a:srgbClr val="0D0E0F"/>
            </a:solidFill>
            <a:ln cap="flat" cmpd="sng" w="9525">
              <a:solidFill>
                <a:srgbClr val="FB6E4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9750" lIns="49750" spcFirstLastPara="1" rIns="49750" wrap="square" tIns="49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750" name="Google Shape;750;p80"/>
          <p:cNvSpPr/>
          <p:nvPr/>
        </p:nvSpPr>
        <p:spPr>
          <a:xfrm>
            <a:off x="6101625" y="2081550"/>
            <a:ext cx="9738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Anonymized </a:t>
            </a:r>
            <a:endParaRPr sz="80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packets</a:t>
            </a:r>
            <a:endParaRPr sz="80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grpSp>
        <p:nvGrpSpPr>
          <p:cNvPr id="751" name="Google Shape;751;p80"/>
          <p:cNvGrpSpPr/>
          <p:nvPr/>
        </p:nvGrpSpPr>
        <p:grpSpPr>
          <a:xfrm>
            <a:off x="6167018" y="2385757"/>
            <a:ext cx="843015" cy="352918"/>
            <a:chOff x="1766229" y="2233357"/>
            <a:chExt cx="843015" cy="352918"/>
          </a:xfrm>
        </p:grpSpPr>
        <p:grpSp>
          <p:nvGrpSpPr>
            <p:cNvPr id="752" name="Google Shape;752;p80"/>
            <p:cNvGrpSpPr/>
            <p:nvPr/>
          </p:nvGrpSpPr>
          <p:grpSpPr>
            <a:xfrm>
              <a:off x="1766229" y="2406275"/>
              <a:ext cx="843015" cy="180000"/>
              <a:chOff x="1704106" y="2355521"/>
              <a:chExt cx="851100" cy="180000"/>
            </a:xfrm>
          </p:grpSpPr>
          <p:grpSp>
            <p:nvGrpSpPr>
              <p:cNvPr id="753" name="Google Shape;753;p80"/>
              <p:cNvGrpSpPr/>
              <p:nvPr/>
            </p:nvGrpSpPr>
            <p:grpSpPr>
              <a:xfrm>
                <a:off x="1705731" y="2355521"/>
                <a:ext cx="847850" cy="180000"/>
                <a:chOff x="1696088" y="2355521"/>
                <a:chExt cx="847850" cy="180000"/>
              </a:xfrm>
            </p:grpSpPr>
            <p:cxnSp>
              <p:nvCxnSpPr>
                <p:cNvPr id="754" name="Google Shape;754;p80"/>
                <p:cNvCxnSpPr/>
                <p:nvPr/>
              </p:nvCxnSpPr>
              <p:spPr>
                <a:xfrm>
                  <a:off x="1696088" y="2355521"/>
                  <a:ext cx="0" cy="180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55" name="Google Shape;755;p80"/>
                <p:cNvCxnSpPr/>
                <p:nvPr/>
              </p:nvCxnSpPr>
              <p:spPr>
                <a:xfrm>
                  <a:off x="2543938" y="2355521"/>
                  <a:ext cx="0" cy="180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756" name="Google Shape;756;p80"/>
              <p:cNvCxnSpPr/>
              <p:nvPr/>
            </p:nvCxnSpPr>
            <p:spPr>
              <a:xfrm>
                <a:off x="1704106" y="2355521"/>
                <a:ext cx="851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757" name="Google Shape;757;p80"/>
            <p:cNvCxnSpPr/>
            <p:nvPr/>
          </p:nvCxnSpPr>
          <p:spPr>
            <a:xfrm>
              <a:off x="2183575" y="2233357"/>
              <a:ext cx="0" cy="1689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58" name="Google Shape;758;p80"/>
          <p:cNvSpPr/>
          <p:nvPr/>
        </p:nvSpPr>
        <p:spPr>
          <a:xfrm>
            <a:off x="992849" y="3237107"/>
            <a:ext cx="7401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b="1"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Client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9" name="Google Shape;759;p80"/>
          <p:cNvSpPr/>
          <p:nvPr/>
        </p:nvSpPr>
        <p:spPr>
          <a:xfrm>
            <a:off x="793175" y="2007007"/>
            <a:ext cx="499200" cy="274500"/>
          </a:xfrm>
          <a:prstGeom prst="wedgeRectCallout">
            <a:avLst>
              <a:gd fmla="val -8174" name="adj1"/>
              <a:gd fmla="val 87186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91425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</a:rPr>
              <a:t>Hello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760" name="Google Shape;760;p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3169" y="2535152"/>
            <a:ext cx="1090507" cy="640080"/>
          </a:xfrm>
          <a:prstGeom prst="rect">
            <a:avLst/>
          </a:prstGeom>
          <a:noFill/>
          <a:ln>
            <a:noFill/>
          </a:ln>
        </p:spPr>
      </p:pic>
      <p:sp>
        <p:nvSpPr>
          <p:cNvPr id="761" name="Google Shape;761;p80"/>
          <p:cNvSpPr/>
          <p:nvPr/>
        </p:nvSpPr>
        <p:spPr>
          <a:xfrm>
            <a:off x="3030062" y="3339600"/>
            <a:ext cx="9738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Entry Gateway</a:t>
            </a:r>
            <a:endParaRPr sz="80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762" name="Google Shape;762;p80"/>
          <p:cNvSpPr/>
          <p:nvPr/>
        </p:nvSpPr>
        <p:spPr>
          <a:xfrm>
            <a:off x="5145424" y="3339600"/>
            <a:ext cx="9738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Exit Gateway</a:t>
            </a:r>
            <a:endParaRPr sz="80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763" name="Google Shape;763;p80"/>
          <p:cNvSpPr/>
          <p:nvPr/>
        </p:nvSpPr>
        <p:spPr>
          <a:xfrm>
            <a:off x="4204586" y="3573907"/>
            <a:ext cx="740100" cy="2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b="1"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MIXNET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64" name="Google Shape;764;p8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02620" y="2756696"/>
            <a:ext cx="401700" cy="108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vcon SEA Them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2">
      <a:dk1>
        <a:srgbClr val="2B2B2B"/>
      </a:dk1>
      <a:lt1>
        <a:srgbClr val="FFFFFF"/>
      </a:lt1>
      <a:dk2>
        <a:srgbClr val="2B2B2B"/>
      </a:dk2>
      <a:lt2>
        <a:srgbClr val="FFFFFF"/>
      </a:lt2>
      <a:accent1>
        <a:srgbClr val="B19686"/>
      </a:accent1>
      <a:accent2>
        <a:srgbClr val="496356"/>
      </a:accent2>
      <a:accent3>
        <a:srgbClr val="3DA1D2"/>
      </a:accent3>
      <a:accent4>
        <a:srgbClr val="3B96D3"/>
      </a:accent4>
      <a:accent5>
        <a:srgbClr val="398BD5"/>
      </a:accent5>
      <a:accent6>
        <a:srgbClr val="3780D7"/>
      </a:accent6>
      <a:hlink>
        <a:srgbClr val="F76D4A"/>
      </a:hlink>
      <a:folHlink>
        <a:srgbClr val="70AD4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